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72" r:id="rId1"/>
    <p:sldMasterId id="2147483893" r:id="rId2"/>
  </p:sldMasterIdLst>
  <p:notesMasterIdLst>
    <p:notesMasterId r:id="rId40"/>
  </p:notesMasterIdLst>
  <p:sldIdLst>
    <p:sldId id="256" r:id="rId3"/>
    <p:sldId id="257" r:id="rId4"/>
    <p:sldId id="259" r:id="rId5"/>
    <p:sldId id="284" r:id="rId6"/>
    <p:sldId id="286" r:id="rId7"/>
    <p:sldId id="303" r:id="rId8"/>
    <p:sldId id="313" r:id="rId9"/>
    <p:sldId id="302" r:id="rId10"/>
    <p:sldId id="304" r:id="rId11"/>
    <p:sldId id="308" r:id="rId12"/>
    <p:sldId id="306" r:id="rId13"/>
    <p:sldId id="310" r:id="rId14"/>
    <p:sldId id="285" r:id="rId15"/>
    <p:sldId id="298" r:id="rId16"/>
    <p:sldId id="309" r:id="rId17"/>
    <p:sldId id="300" r:id="rId18"/>
    <p:sldId id="301" r:id="rId19"/>
    <p:sldId id="287" r:id="rId20"/>
    <p:sldId id="288" r:id="rId21"/>
    <p:sldId id="289" r:id="rId22"/>
    <p:sldId id="293" r:id="rId23"/>
    <p:sldId id="291" r:id="rId24"/>
    <p:sldId id="292" r:id="rId25"/>
    <p:sldId id="290" r:id="rId26"/>
    <p:sldId id="294" r:id="rId27"/>
    <p:sldId id="295" r:id="rId28"/>
    <p:sldId id="296" r:id="rId29"/>
    <p:sldId id="297" r:id="rId30"/>
    <p:sldId id="314" r:id="rId31"/>
    <p:sldId id="315" r:id="rId32"/>
    <p:sldId id="316" r:id="rId33"/>
    <p:sldId id="320" r:id="rId34"/>
    <p:sldId id="321" r:id="rId35"/>
    <p:sldId id="317" r:id="rId36"/>
    <p:sldId id="319" r:id="rId37"/>
    <p:sldId id="318" r:id="rId38"/>
    <p:sldId id="258" r:id="rId39"/>
  </p:sldIdLst>
  <p:sldSz cx="12192000" cy="6858000"/>
  <p:notesSz cx="7315200" cy="9601200"/>
  <p:embeddedFontLst>
    <p:embeddedFont>
      <p:font typeface="HYHeadLine-Medium" panose="02030600000101010101" pitchFamily="18" charset="-127"/>
      <p:regular r:id="rId41"/>
    </p:embeddedFont>
    <p:embeddedFont>
      <p:font typeface="Bahnschrift Light Condensed" panose="020B0502040204020203" pitchFamily="34" charset="0"/>
      <p:regular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k Warren" initials="RBW" lastIdx="4" clrIdx="0"/>
  <p:cmAuthor id="2" name="Stan Schneider" initials="SS" lastIdx="1" clrIdx="1"/>
  <p:cmAuthor id="3" name="김 호중" initials="김호" lastIdx="1" clrIdx="2">
    <p:extLst>
      <p:ext uri="{19B8F6BF-5375-455C-9EA6-DF929625EA0E}">
        <p15:presenceInfo xmlns:p15="http://schemas.microsoft.com/office/powerpoint/2012/main" userId="122a5a88732449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E5E9F0"/>
    <a:srgbClr val="F4F5F5"/>
    <a:srgbClr val="FFFF9F"/>
    <a:srgbClr val="CF4EF9"/>
    <a:srgbClr val="006468"/>
    <a:srgbClr val="E3E3E3"/>
    <a:srgbClr val="F9F9F9"/>
    <a:srgbClr val="C6C6C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30" autoAdjust="0"/>
    <p:restoredTop sz="95256" autoAdjust="0"/>
  </p:normalViewPr>
  <p:slideViewPr>
    <p:cSldViewPr snapToGrid="0">
      <p:cViewPr>
        <p:scale>
          <a:sx n="100" d="100"/>
          <a:sy n="100" d="100"/>
        </p:scale>
        <p:origin x="1098" y="3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51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2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3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6.fntdata"/><Relationship Id="rId20" Type="http://schemas.openxmlformats.org/officeDocument/2006/relationships/slide" Target="slides/slide18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83FB241-1455-4781-AEEA-6B6B2294DEAD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23809D9-452D-440B-B03F-1F8D2B5AD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81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09D9-452D-440B-B03F-1F8D2B5AD7D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907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09D9-452D-440B-B03F-1F8D2B5AD7D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474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09D9-452D-440B-B03F-1F8D2B5AD7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60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09D9-452D-440B-B03F-1F8D2B5AD7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50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 타이틀(서경 한글 로고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 algn="ctr">
              <a:defRPr sz="3200" b="1" baseline="0">
                <a:solidFill>
                  <a:srgbClr val="17375E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en-US" altLang="ko-KR"/>
              <a:t>PPT TITLE</a:t>
            </a:r>
            <a:endParaRPr lang="ko-KR" altLang="en-US" dirty="0"/>
          </a:p>
        </p:txBody>
      </p:sp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828800" y="4293096"/>
            <a:ext cx="8534400" cy="36004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201x.xx.xx</a:t>
            </a:r>
          </a:p>
        </p:txBody>
      </p:sp>
      <p:sp>
        <p:nvSpPr>
          <p:cNvPr id="10" name="텍스트 개체 틀 10"/>
          <p:cNvSpPr>
            <a:spLocks noGrp="1"/>
          </p:cNvSpPr>
          <p:nvPr>
            <p:ph type="body" sz="quarter" idx="14" hasCustomPrompt="1"/>
          </p:nvPr>
        </p:nvSpPr>
        <p:spPr>
          <a:xfrm>
            <a:off x="1836075" y="5003774"/>
            <a:ext cx="8534400" cy="36004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ko-KR" altLang="en-US"/>
              <a:t>작성자</a:t>
            </a:r>
            <a:r>
              <a:rPr lang="en-US" altLang="ko-KR"/>
              <a:t>(</a:t>
            </a:r>
            <a:r>
              <a:rPr lang="ko-KR" altLang="en-US"/>
              <a:t>이메일</a:t>
            </a:r>
            <a:r>
              <a:rPr lang="en-US" altLang="ko-KR"/>
              <a:t>)</a:t>
            </a:r>
            <a:endParaRPr lang="ko-KR" altLang="en-US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1" y="4679056"/>
            <a:ext cx="8541674" cy="324718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ko-KR" altLang="en-US"/>
              <a:t>기관명</a:t>
            </a:r>
          </a:p>
        </p:txBody>
      </p:sp>
    </p:spTree>
    <p:extLst>
      <p:ext uri="{BB962C8B-B14F-4D97-AF65-F5344CB8AC3E}">
        <p14:creationId xmlns:p14="http://schemas.microsoft.com/office/powerpoint/2010/main" val="644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66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(Unused) 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1051563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286" y="4678224"/>
            <a:ext cx="7862956" cy="945336"/>
          </a:xfrm>
          <a:effectLst>
            <a:outerShdw blurRad="12700" dist="12700" dir="5400000" algn="ctr" rotWithShape="0">
              <a:schemeClr val="tx1">
                <a:alpha val="50000"/>
              </a:schemeClr>
            </a:outerShdw>
          </a:effectLst>
        </p:spPr>
        <p:txBody>
          <a:bodyPr lIns="0" tIns="0" rIns="0" bIns="0" anchor="ctr" anchorCtr="0">
            <a:noAutofit/>
          </a:bodyPr>
          <a:lstStyle>
            <a:lvl1pPr algn="l">
              <a:lnSpc>
                <a:spcPts val="3840"/>
              </a:lnSpc>
              <a:defRPr lang="en-US" sz="4800" dirty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288" y="5715000"/>
            <a:ext cx="11410555" cy="739670"/>
          </a:xfrm>
        </p:spPr>
        <p:txBody>
          <a:bodyPr lIns="0" tIns="0" rIns="0" bIns="0" anchor="b">
            <a:noAutofit/>
          </a:bodyPr>
          <a:lstStyle>
            <a:lvl1pPr marL="411480" marR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1">
                    <a:lumMod val="65000"/>
                  </a:schemeClr>
                </a:solidFill>
                <a:effectLst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411480" marR="0" lvl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360" b="0" i="0" u="none" strike="noStrike" kern="1200" cap="none" spc="0" normalizeH="0" baseline="0" noProof="0">
                <a:ln>
                  <a:noFill/>
                </a:ln>
                <a:solidFill>
                  <a:srgbClr val="80808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subtitle style</a:t>
            </a:r>
            <a:endParaRPr kumimoji="0" lang="en-US" sz="3360" b="0" i="0" u="none" strike="noStrike" kern="1200" cap="none" spc="0" normalizeH="0" baseline="0" noProof="0" dirty="0">
              <a:ln>
                <a:noFill/>
              </a:ln>
              <a:solidFill>
                <a:srgbClr val="808084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287" y="2606040"/>
            <a:ext cx="2692400" cy="178308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3052" y="2606041"/>
            <a:ext cx="1595120" cy="176479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0" y="2606041"/>
            <a:ext cx="1584960" cy="176479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62763" y="2613661"/>
            <a:ext cx="1656080" cy="17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9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 타이틀(서경 한글 로고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 algn="ctr">
              <a:defRPr sz="3200" b="1" baseline="0">
                <a:solidFill>
                  <a:srgbClr val="17375E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en-US" altLang="ko-KR"/>
              <a:t>PPT TITLE</a:t>
            </a:r>
            <a:endParaRPr lang="ko-KR" altLang="en-US" dirty="0"/>
          </a:p>
        </p:txBody>
      </p:sp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828800" y="4293096"/>
            <a:ext cx="8534400" cy="36004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201x.xx.xx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164659" y="57871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서경대학교</a:t>
            </a:r>
          </a:p>
        </p:txBody>
      </p:sp>
      <p:sp>
        <p:nvSpPr>
          <p:cNvPr id="10" name="텍스트 개체 틀 10"/>
          <p:cNvSpPr>
            <a:spLocks noGrp="1"/>
          </p:cNvSpPr>
          <p:nvPr>
            <p:ph type="body" sz="quarter" idx="14" hasCustomPrompt="1"/>
          </p:nvPr>
        </p:nvSpPr>
        <p:spPr>
          <a:xfrm>
            <a:off x="1836075" y="5003774"/>
            <a:ext cx="8534400" cy="36004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ko-KR" altLang="en-US"/>
              <a:t>작성자</a:t>
            </a:r>
            <a:r>
              <a:rPr lang="en-US" altLang="ko-KR"/>
              <a:t>(</a:t>
            </a:r>
            <a:r>
              <a:rPr lang="ko-KR" altLang="en-US"/>
              <a:t>이메일</a:t>
            </a:r>
            <a:r>
              <a:rPr lang="en-US" altLang="ko-KR"/>
              <a:t>)</a:t>
            </a:r>
            <a:endParaRPr lang="ko-KR" altLang="en-US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1" y="4679056"/>
            <a:ext cx="8541674" cy="324718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ko-KR" altLang="en-US"/>
              <a:t>기관명</a:t>
            </a:r>
          </a:p>
        </p:txBody>
      </p:sp>
    </p:spTree>
    <p:extLst>
      <p:ext uri="{BB962C8B-B14F-4D97-AF65-F5344CB8AC3E}">
        <p14:creationId xmlns:p14="http://schemas.microsoft.com/office/powerpoint/2010/main" val="89207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10972800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077D98-EF84-479F-B0A6-B3152D61A2E5}" type="slidenum"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506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8" y="2012309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3830" y="2397035"/>
            <a:ext cx="7242628" cy="1282492"/>
          </a:xfrm>
        </p:spPr>
        <p:txBody>
          <a:bodyPr anchor="b"/>
          <a:lstStyle>
            <a:lvl1pPr algn="l">
              <a:defRPr sz="48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2" y="4174821"/>
            <a:ext cx="10283372" cy="837277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78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4"/>
            <a:ext cx="5384800" cy="4525963"/>
          </a:xfrm>
          <a:noFill/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4"/>
            <a:ext cx="5384800" cy="4525963"/>
          </a:xfrm>
          <a:noFill/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077D98-EF84-479F-B0A6-B3152D61A2E5}" type="slidenum"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540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7" y="1535114"/>
            <a:ext cx="5389033" cy="639762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7" y="2174875"/>
            <a:ext cx="5389033" cy="395128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077D98-EF84-479F-B0A6-B3152D61A2E5}" type="slidenum"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324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noFill/>
        </p:spPr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609600" y="1447800"/>
            <a:ext cx="10972800" cy="493004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6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077D98-EF84-479F-B0A6-B3152D61A2E5}" type="slidenum"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3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467543" y="2710661"/>
            <a:ext cx="11101249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vl="0" indent="0" algn="ctr">
              <a:spcBef>
                <a:spcPct val="20000"/>
              </a:spcBef>
              <a:buSzPct val="100000"/>
              <a:buFontTx/>
              <a:buNone/>
              <a:defRPr sz="3600" b="1" baseline="0">
                <a:solidFill>
                  <a:schemeClr val="tx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500" b="1">
                <a:latin typeface="+mn-ea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300" b="1">
                <a:latin typeface="+mn-ea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300" b="1">
                <a:latin typeface="+mn-ea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300" b="1">
                <a:latin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0070C0">
                    <a:lumMod val="50000"/>
                  </a:srgbClr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26158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</p:spPr>
        <p:txBody>
          <a:bodyPr anchor="b"/>
          <a:lstStyle>
            <a:lvl1pPr algn="l">
              <a:lnSpc>
                <a:spcPct val="100000"/>
              </a:lnSpc>
              <a:defRPr sz="2400" b="1" baseline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2"/>
            <a:ext cx="4011084" cy="469106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077D98-EF84-479F-B0A6-B3152D61A2E5}" type="slidenum"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0863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10972800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90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077D98-EF84-479F-B0A6-B3152D61A2E5}" type="slidenum"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230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077D98-EF84-479F-B0A6-B3152D61A2E5}" type="slidenum"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925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(Unused) 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1051563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286" y="4678224"/>
            <a:ext cx="7862956" cy="945336"/>
          </a:xfrm>
          <a:effectLst>
            <a:outerShdw blurRad="12700" dist="12700" dir="5400000" algn="ctr" rotWithShape="0">
              <a:schemeClr val="tx1">
                <a:alpha val="50000"/>
              </a:schemeClr>
            </a:outerShdw>
          </a:effectLst>
        </p:spPr>
        <p:txBody>
          <a:bodyPr lIns="0" tIns="0" rIns="0" bIns="0" anchor="ctr" anchorCtr="0">
            <a:noAutofit/>
          </a:bodyPr>
          <a:lstStyle>
            <a:lvl1pPr algn="l">
              <a:lnSpc>
                <a:spcPts val="3840"/>
              </a:lnSpc>
              <a:defRPr lang="en-US" sz="4800" dirty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288" y="5715000"/>
            <a:ext cx="11410555" cy="739670"/>
          </a:xfrm>
        </p:spPr>
        <p:txBody>
          <a:bodyPr lIns="0" tIns="0" rIns="0" bIns="0" anchor="b">
            <a:noAutofit/>
          </a:bodyPr>
          <a:lstStyle>
            <a:lvl1pPr marL="411480" marR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1">
                    <a:lumMod val="65000"/>
                  </a:schemeClr>
                </a:solidFill>
                <a:effectLst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411480" marR="0" lvl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360" b="0" i="0" u="none" strike="noStrike" kern="1200" cap="none" spc="0" normalizeH="0" baseline="0" noProof="0">
                <a:ln>
                  <a:noFill/>
                </a:ln>
                <a:solidFill>
                  <a:srgbClr val="80808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subtitle style</a:t>
            </a:r>
            <a:endParaRPr kumimoji="0" lang="en-US" sz="3360" b="0" i="0" u="none" strike="noStrike" kern="1200" cap="none" spc="0" normalizeH="0" baseline="0" noProof="0" dirty="0">
              <a:ln>
                <a:noFill/>
              </a:ln>
              <a:solidFill>
                <a:srgbClr val="808084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287" y="2606040"/>
            <a:ext cx="2692400" cy="178308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3052" y="2606041"/>
            <a:ext cx="1595120" cy="176479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0" y="2606041"/>
            <a:ext cx="1584960" cy="176479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62763" y="2613661"/>
            <a:ext cx="1656080" cy="17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37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8" y="2012309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3830" y="2397035"/>
            <a:ext cx="7242628" cy="1282492"/>
          </a:xfrm>
        </p:spPr>
        <p:txBody>
          <a:bodyPr anchor="b"/>
          <a:lstStyle>
            <a:lvl1pPr algn="l">
              <a:defRPr sz="48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2" y="4174821"/>
            <a:ext cx="10283372" cy="837277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068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4"/>
            <a:ext cx="5384800" cy="4525963"/>
          </a:xfrm>
          <a:noFill/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4"/>
            <a:ext cx="5384800" cy="4525963"/>
          </a:xfrm>
          <a:noFill/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76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7" y="1535114"/>
            <a:ext cx="5389033" cy="639762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7" y="2174875"/>
            <a:ext cx="5389033" cy="395128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42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noFill/>
        </p:spPr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609600" y="1447800"/>
            <a:ext cx="10972800" cy="493004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>
              <a:solidFill>
                <a:srgbClr val="0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14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467543" y="2710661"/>
            <a:ext cx="11101249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vl="0" indent="0" algn="ctr">
              <a:spcBef>
                <a:spcPct val="20000"/>
              </a:spcBef>
              <a:buSzPct val="100000"/>
              <a:buFontTx/>
              <a:buNone/>
              <a:defRPr sz="3600" b="1" baseline="0">
                <a:solidFill>
                  <a:schemeClr val="tx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500" b="1">
                <a:latin typeface="+mn-ea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300" b="1">
                <a:latin typeface="+mn-ea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300" b="1">
                <a:latin typeface="+mn-ea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300" b="1">
                <a:latin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pPr lvl="0"/>
            <a:r>
              <a:rPr lang="ko-KR" altLang="en-US" sz="4000" noProof="0">
                <a:solidFill>
                  <a:schemeClr val="accent1">
                    <a:lumMod val="50000"/>
                  </a:schemeClr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12008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</p:spPr>
        <p:txBody>
          <a:bodyPr anchor="b"/>
          <a:lstStyle>
            <a:lvl1pPr algn="l">
              <a:lnSpc>
                <a:spcPct val="100000"/>
              </a:lnSpc>
              <a:defRPr sz="2400" b="1" baseline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2"/>
            <a:ext cx="4011084" cy="469106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3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398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35101"/>
            <a:ext cx="10972800" cy="48895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en-US" sz="4320" b="0" i="0" u="none" strike="noStrike" kern="1200" cap="none" spc="0" normalizeH="0" baseline="0" noProof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6503652"/>
            <a:ext cx="12204700" cy="361249"/>
          </a:xfrm>
          <a:prstGeom prst="rect">
            <a:avLst/>
          </a:prstGeom>
        </p:spPr>
      </p:pic>
      <p:sp>
        <p:nvSpPr>
          <p:cNvPr id="9" name="Footer Placeholder 4"/>
          <p:cNvSpPr txBox="1">
            <a:spLocks/>
          </p:cNvSpPr>
          <p:nvPr/>
        </p:nvSpPr>
        <p:spPr>
          <a:xfrm>
            <a:off x="101600" y="6454056"/>
            <a:ext cx="4572000" cy="365125"/>
          </a:xfrm>
          <a:prstGeom prst="rect">
            <a:avLst/>
          </a:prstGeom>
          <a:ln w="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08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</a:defRPr>
            </a:lvl1pPr>
          </a:lstStyle>
          <a:p>
            <a:fld id="{D9077D98-EF84-479F-B0A6-B3152D61A2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865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73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dt="0"/>
  <p:txStyles>
    <p:titleStyle>
      <a:lvl1pPr algn="l" defTabSz="548640" rtl="0" eaLnBrk="1" latinLnBrk="0" hangingPunct="1">
        <a:lnSpc>
          <a:spcPts val="4320"/>
        </a:lnSpc>
        <a:spcBef>
          <a:spcPct val="0"/>
        </a:spcBef>
        <a:buNone/>
        <a:defRPr sz="3840" kern="1200" baseline="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50520" indent="-350520" algn="l" defTabSz="54864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35101"/>
            <a:ext cx="10972800" cy="48895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en-US" sz="4320" b="0" i="0" u="none" strike="noStrike" kern="1200" cap="none" spc="0" normalizeH="0" baseline="0" noProof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6503652"/>
            <a:ext cx="12204700" cy="361249"/>
          </a:xfrm>
          <a:prstGeom prst="rect">
            <a:avLst/>
          </a:prstGeom>
        </p:spPr>
      </p:pic>
      <p:sp>
        <p:nvSpPr>
          <p:cNvPr id="9" name="Footer Placeholder 4"/>
          <p:cNvSpPr txBox="1">
            <a:spLocks/>
          </p:cNvSpPr>
          <p:nvPr/>
        </p:nvSpPr>
        <p:spPr>
          <a:xfrm>
            <a:off x="101600" y="6454056"/>
            <a:ext cx="4572000" cy="365125"/>
          </a:xfrm>
          <a:prstGeom prst="rect">
            <a:avLst/>
          </a:prstGeom>
          <a:ln w="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077D98-EF84-479F-B0A6-B3152D61A2E5}" type="slidenum"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124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dt="0"/>
  <p:txStyles>
    <p:titleStyle>
      <a:lvl1pPr algn="l" defTabSz="548640" rtl="0" eaLnBrk="1" latinLnBrk="0" hangingPunct="1">
        <a:lnSpc>
          <a:spcPts val="4320"/>
        </a:lnSpc>
        <a:spcBef>
          <a:spcPct val="0"/>
        </a:spcBef>
        <a:buNone/>
        <a:defRPr sz="3840" kern="1200" baseline="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50520" indent="-350520" algn="l" defTabSz="54864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85C17-3843-47A9-990A-7A33A01664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TCP/IP </a:t>
            </a:r>
            <a:r>
              <a:rPr lang="ko-KR" altLang="en-US" dirty="0"/>
              <a:t>기반 패킷 기록 프로그램 구현</a:t>
            </a:r>
            <a:endParaRPr lang="en-US" dirty="0"/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79FDF78D-3170-44B2-8254-67E232E55B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293096"/>
            <a:ext cx="8534400" cy="360040"/>
          </a:xfrm>
        </p:spPr>
        <p:txBody>
          <a:bodyPr>
            <a:normAutofit lnSpcReduction="10000"/>
          </a:bodyPr>
          <a:lstStyle/>
          <a:p>
            <a:pPr lvl="0">
              <a:defRPr/>
            </a:pPr>
            <a:r>
              <a:rPr lang="en-US" altLang="ko-KR" dirty="0"/>
              <a:t>SK VIP 1</a:t>
            </a:r>
            <a:endParaRPr lang="ko-KR" altLang="en-US" dirty="0"/>
          </a:p>
        </p:txBody>
      </p:sp>
      <p:sp>
        <p:nvSpPr>
          <p:cNvPr id="7" name="텍스트 개체 틀 3">
            <a:extLst>
              <a:ext uri="{FF2B5EF4-FFF2-40B4-BE49-F238E27FC236}">
                <a16:creationId xmlns:a16="http://schemas.microsoft.com/office/drawing/2014/main" id="{3D31790D-8BFF-4F31-A3EE-668FA1E6BFF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32438" y="4980481"/>
            <a:ext cx="8534400" cy="360040"/>
          </a:xfrm>
        </p:spPr>
        <p:txBody>
          <a:bodyPr>
            <a:normAutofit lnSpcReduction="10000"/>
          </a:bodyPr>
          <a:lstStyle/>
          <a:p>
            <a:pPr lvl="0">
              <a:defRPr/>
            </a:pPr>
            <a:r>
              <a:rPr lang="en-US" altLang="ko-KR" dirty="0"/>
              <a:t>2021305022 </a:t>
            </a:r>
            <a:r>
              <a:rPr lang="ko-KR" altLang="en-US" dirty="0"/>
              <a:t>김호중</a:t>
            </a:r>
          </a:p>
        </p:txBody>
      </p:sp>
      <p:sp>
        <p:nvSpPr>
          <p:cNvPr id="8" name="텍스트 개체 틀 4">
            <a:extLst>
              <a:ext uri="{FF2B5EF4-FFF2-40B4-BE49-F238E27FC236}">
                <a16:creationId xmlns:a16="http://schemas.microsoft.com/office/drawing/2014/main" id="{AB06EF8F-3A6A-402E-8EEB-D9F60A52360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28801" y="4679056"/>
            <a:ext cx="8541674" cy="324718"/>
          </a:xfrm>
        </p:spPr>
        <p:txBody>
          <a:bodyPr/>
          <a:lstStyle/>
          <a:p>
            <a:pPr lvl="0">
              <a:defRPr/>
            </a:pPr>
            <a:r>
              <a:rPr lang="en-US" altLang="ko-KR" dirty="0"/>
              <a:t>2021304016 </a:t>
            </a:r>
            <a:r>
              <a:rPr lang="ko-KR" altLang="en-US" dirty="0" err="1"/>
              <a:t>김어진</a:t>
            </a:r>
            <a:endParaRPr lang="ko-KR" altLang="en-US" dirty="0"/>
          </a:p>
        </p:txBody>
      </p:sp>
      <p:sp>
        <p:nvSpPr>
          <p:cNvPr id="9" name="텍스트 개체 틀 3">
            <a:extLst>
              <a:ext uri="{FF2B5EF4-FFF2-40B4-BE49-F238E27FC236}">
                <a16:creationId xmlns:a16="http://schemas.microsoft.com/office/drawing/2014/main" id="{E6207C67-1930-4445-84DE-DEC5999C090A}"/>
              </a:ext>
            </a:extLst>
          </p:cNvPr>
          <p:cNvSpPr txBox="1"/>
          <p:nvPr/>
        </p:nvSpPr>
        <p:spPr>
          <a:xfrm>
            <a:off x="1832438" y="5283672"/>
            <a:ext cx="8534400" cy="360040"/>
          </a:xfrm>
          <a:prstGeom prst="rect">
            <a:avLst/>
          </a:prstGeom>
          <a:noFill/>
        </p:spPr>
        <p:txBody>
          <a:bodyPr vert="horz" lIns="91440" tIns="45720" rIns="91440" bIns="45720" anchor="ctr">
            <a:normAutofit lnSpcReduction="10000"/>
          </a:bodyPr>
          <a:lstStyle>
            <a:lvl1pPr marL="0" indent="0" algn="ctr" defTabSz="548640" rtl="0" eaLnBrk="1" latinLnBrk="1" hangingPunct="1">
              <a:spcBef>
                <a:spcPct val="20000"/>
              </a:spcBef>
              <a:buFont typeface="Arial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dirty="0"/>
              <a:t>2021304056 </a:t>
            </a:r>
            <a:r>
              <a:rPr lang="ko-KR" altLang="en-US" dirty="0" err="1"/>
              <a:t>이강찬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102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BCB8D-CE37-41CE-8033-5CBDA3070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MCP</a:t>
            </a:r>
            <a:r>
              <a:rPr lang="en-US" altLang="ko-KR" dirty="0"/>
              <a:t>3208 ADC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CA6DD-2A16-4D47-822C-E422E1431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아날로그 값을 디지털 값으로 변환해주는 역할</a:t>
            </a:r>
            <a:endParaRPr lang="en-US" altLang="ko-KR" dirty="0"/>
          </a:p>
          <a:p>
            <a:pPr lvl="1"/>
            <a:r>
              <a:rPr lang="en-US" dirty="0"/>
              <a:t>V</a:t>
            </a:r>
            <a:r>
              <a:rPr lang="en-US" sz="1000" dirty="0"/>
              <a:t>DD</a:t>
            </a:r>
            <a:r>
              <a:rPr lang="en-US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V</a:t>
            </a:r>
            <a:r>
              <a:rPr lang="en-US" altLang="ko-KR" sz="1000" dirty="0"/>
              <a:t>REF</a:t>
            </a:r>
            <a:r>
              <a:rPr lang="en-US" altLang="ko-KR" dirty="0"/>
              <a:t> : </a:t>
            </a:r>
            <a:r>
              <a:rPr lang="ko-KR" altLang="en-US" dirty="0"/>
              <a:t>공급전압</a:t>
            </a:r>
            <a:endParaRPr lang="en-US" altLang="ko-KR" dirty="0"/>
          </a:p>
          <a:p>
            <a:pPr lvl="1"/>
            <a:r>
              <a:rPr lang="en-US" dirty="0"/>
              <a:t>AGND, DGND : </a:t>
            </a:r>
            <a:r>
              <a:rPr lang="ko-KR" altLang="en-US" dirty="0"/>
              <a:t>접지</a:t>
            </a:r>
            <a:endParaRPr lang="en-US" altLang="ko-KR" dirty="0"/>
          </a:p>
          <a:p>
            <a:pPr lvl="1"/>
            <a:r>
              <a:rPr lang="en-US" dirty="0"/>
              <a:t>CLK : </a:t>
            </a:r>
            <a:r>
              <a:rPr lang="ko-KR" altLang="en-US" dirty="0"/>
              <a:t>동기화 클럭</a:t>
            </a:r>
            <a:endParaRPr lang="en-US" altLang="ko-KR" dirty="0"/>
          </a:p>
          <a:p>
            <a:pPr lvl="1"/>
            <a:r>
              <a:rPr lang="en-US" dirty="0"/>
              <a:t>D</a:t>
            </a:r>
            <a:r>
              <a:rPr lang="en-US" sz="1000" dirty="0"/>
              <a:t>OUT</a:t>
            </a:r>
            <a:r>
              <a:rPr lang="en-US" dirty="0"/>
              <a:t> : </a:t>
            </a:r>
            <a:r>
              <a:rPr lang="ko-KR" altLang="en-US" dirty="0"/>
              <a:t>디지털 출력</a:t>
            </a:r>
            <a:endParaRPr lang="en-US" altLang="ko-KR" dirty="0"/>
          </a:p>
          <a:p>
            <a:pPr lvl="1"/>
            <a:r>
              <a:rPr lang="en-US" dirty="0"/>
              <a:t>D</a:t>
            </a:r>
            <a:r>
              <a:rPr lang="en-US" sz="1000" dirty="0"/>
              <a:t>IN</a:t>
            </a:r>
            <a:r>
              <a:rPr lang="en-US" dirty="0"/>
              <a:t> : </a:t>
            </a:r>
            <a:r>
              <a:rPr lang="ko-KR" altLang="en-US" dirty="0"/>
              <a:t>디지털 입력</a:t>
            </a:r>
            <a:endParaRPr lang="en-US" altLang="ko-KR" dirty="0"/>
          </a:p>
          <a:p>
            <a:pPr lvl="1"/>
            <a:r>
              <a:rPr lang="en-US" dirty="0"/>
              <a:t>CS : </a:t>
            </a:r>
            <a:r>
              <a:rPr lang="ko-KR" altLang="en-US" dirty="0"/>
              <a:t>채널선택</a:t>
            </a:r>
            <a:endParaRPr lang="en-US" altLang="ko-KR" dirty="0"/>
          </a:p>
          <a:p>
            <a:pPr lvl="1"/>
            <a:r>
              <a:rPr lang="en-US" dirty="0"/>
              <a:t>CH0 ~ CH7 : </a:t>
            </a:r>
            <a:r>
              <a:rPr lang="ko-KR" altLang="en-US" dirty="0"/>
              <a:t>아날로그 입력채널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20A620-8E8A-44C1-AAAC-EDD01A1D7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</a:t>
            </a:fld>
            <a:endParaRPr lang="ko-KR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5DE823C-801D-43BA-A78F-55E8BA218A22}"/>
              </a:ext>
            </a:extLst>
          </p:cNvPr>
          <p:cNvGrpSpPr/>
          <p:nvPr/>
        </p:nvGrpSpPr>
        <p:grpSpPr>
          <a:xfrm>
            <a:off x="8341552" y="3152776"/>
            <a:ext cx="2726494" cy="2632068"/>
            <a:chOff x="7810502" y="1557338"/>
            <a:chExt cx="2200277" cy="2124075"/>
          </a:xfrm>
        </p:grpSpPr>
        <p:pic>
          <p:nvPicPr>
            <p:cNvPr id="3074" name="Picture 2" descr="라즈베리 파이(Raspberry Pi) ADC(MCP3208)로 온도센서와 LED : 네이버 블로그">
              <a:extLst>
                <a:ext uri="{FF2B5EF4-FFF2-40B4-BE49-F238E27FC236}">
                  <a16:creationId xmlns:a16="http://schemas.microsoft.com/office/drawing/2014/main" id="{7C4AB13B-E6A1-45FF-B2E0-6D5EA133C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824789" y="1543051"/>
              <a:ext cx="2124075" cy="2152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5C55472-B74D-4B9A-B49B-9F119D552DD1}"/>
                </a:ext>
              </a:extLst>
            </p:cNvPr>
            <p:cNvSpPr/>
            <p:nvPr/>
          </p:nvSpPr>
          <p:spPr>
            <a:xfrm>
              <a:off x="9658350" y="1733550"/>
              <a:ext cx="304802" cy="4667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FDC74D1-1FD1-47FD-86C4-2F5E1F248821}"/>
                </a:ext>
              </a:extLst>
            </p:cNvPr>
            <p:cNvSpPr/>
            <p:nvPr/>
          </p:nvSpPr>
          <p:spPr>
            <a:xfrm>
              <a:off x="9705977" y="1966912"/>
              <a:ext cx="304802" cy="4667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7921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80438-2F44-464B-A6DC-F357C6ADC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811B5-8855-42F3-A3C8-C39D2FC8F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조도센서로 측정한 밝기</a:t>
            </a:r>
            <a:r>
              <a:rPr lang="en-US" altLang="ko-KR" dirty="0"/>
              <a:t>(Reading)</a:t>
            </a:r>
            <a:r>
              <a:rPr lang="ko-KR" altLang="en-US" dirty="0"/>
              <a:t>를 </a:t>
            </a:r>
            <a:r>
              <a:rPr lang="en-US" altLang="ko-KR" dirty="0"/>
              <a:t>Arduino</a:t>
            </a:r>
            <a:r>
              <a:rPr lang="ko-KR" altLang="en-US" dirty="0"/>
              <a:t>와 </a:t>
            </a:r>
            <a:r>
              <a:rPr lang="en-US" altLang="ko-KR" dirty="0"/>
              <a:t>Nano</a:t>
            </a:r>
            <a:r>
              <a:rPr lang="ko-KR" altLang="en-US" dirty="0"/>
              <a:t>로 송신</a:t>
            </a:r>
            <a:endParaRPr lang="en-US" altLang="ko-KR" dirty="0"/>
          </a:p>
          <a:p>
            <a:r>
              <a:rPr lang="en-US" altLang="ko-KR" dirty="0"/>
              <a:t>Arduino : Reading</a:t>
            </a:r>
            <a:r>
              <a:rPr lang="ko-KR" altLang="en-US" dirty="0"/>
              <a:t>을 그대로 송신</a:t>
            </a:r>
            <a:endParaRPr lang="en-US" altLang="ko-KR" dirty="0"/>
          </a:p>
          <a:p>
            <a:r>
              <a:rPr lang="en-US" altLang="ko-KR" dirty="0"/>
              <a:t>Nano : Reading</a:t>
            </a:r>
            <a:r>
              <a:rPr lang="ko-KR" altLang="en-US" dirty="0"/>
              <a:t>을 패킷에 넣어 송신</a:t>
            </a:r>
            <a:endParaRPr lang="en-US" altLang="ko-KR" dirty="0"/>
          </a:p>
          <a:p>
            <a:pPr lvl="1"/>
            <a:r>
              <a:rPr lang="en-US" altLang="ko-KR" dirty="0" err="1"/>
              <a:t>src_ip</a:t>
            </a:r>
            <a:r>
              <a:rPr lang="en-US" altLang="ko-KR" dirty="0"/>
              <a:t> : </a:t>
            </a:r>
            <a:r>
              <a:rPr lang="ko-KR" altLang="en-US" dirty="0"/>
              <a:t>송신 </a:t>
            </a:r>
            <a:r>
              <a:rPr lang="en-US" altLang="ko-KR" dirty="0"/>
              <a:t>IP</a:t>
            </a:r>
          </a:p>
          <a:p>
            <a:pPr lvl="1"/>
            <a:r>
              <a:rPr lang="en-US" dirty="0" err="1"/>
              <a:t>dst_ip</a:t>
            </a:r>
            <a:r>
              <a:rPr lang="en-US" dirty="0"/>
              <a:t> : </a:t>
            </a:r>
            <a:r>
              <a:rPr lang="ko-KR" altLang="en-US" dirty="0"/>
              <a:t>수신 </a:t>
            </a:r>
            <a:r>
              <a:rPr lang="en-US" altLang="ko-KR" dirty="0"/>
              <a:t>IP</a:t>
            </a:r>
          </a:p>
          <a:p>
            <a:pPr lvl="1"/>
            <a:r>
              <a:rPr lang="en-US" dirty="0" err="1"/>
              <a:t>src_port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송신 </a:t>
            </a:r>
            <a:r>
              <a:rPr lang="en-US" altLang="ko-KR" dirty="0"/>
              <a:t>port</a:t>
            </a:r>
          </a:p>
          <a:p>
            <a:pPr lvl="1"/>
            <a:r>
              <a:rPr lang="en-US" dirty="0" err="1"/>
              <a:t>dst_port</a:t>
            </a:r>
            <a:r>
              <a:rPr lang="en-US" dirty="0"/>
              <a:t> : </a:t>
            </a:r>
            <a:r>
              <a:rPr lang="ko-KR" altLang="en-US" dirty="0"/>
              <a:t>수신 </a:t>
            </a:r>
            <a:r>
              <a:rPr lang="en-US" altLang="ko-KR" dirty="0"/>
              <a:t>port</a:t>
            </a:r>
          </a:p>
          <a:p>
            <a:pPr lvl="1"/>
            <a:r>
              <a:rPr lang="en-US" dirty="0"/>
              <a:t>data : Reading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4D0461-687E-4C0C-A2EB-0B1ECFB309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11</a:t>
            </a:fld>
            <a:endParaRPr lang="ko-KR" alt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1ED6850-0FA6-4293-97A4-F8A46F8F0FFF}"/>
              </a:ext>
            </a:extLst>
          </p:cNvPr>
          <p:cNvGrpSpPr/>
          <p:nvPr/>
        </p:nvGrpSpPr>
        <p:grpSpPr>
          <a:xfrm>
            <a:off x="6289743" y="2333625"/>
            <a:ext cx="5401506" cy="3770065"/>
            <a:chOff x="5313051" y="1600564"/>
            <a:chExt cx="6044824" cy="421907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71012C7-A067-4F54-911B-5EF92C60FA0F}"/>
                </a:ext>
              </a:extLst>
            </p:cNvPr>
            <p:cNvGrpSpPr/>
            <p:nvPr/>
          </p:nvGrpSpPr>
          <p:grpSpPr>
            <a:xfrm>
              <a:off x="5313051" y="1600564"/>
              <a:ext cx="6044824" cy="4219079"/>
              <a:chOff x="3480176" y="1435101"/>
              <a:chExt cx="6044824" cy="4219079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453E21B1-ABD6-40D6-B972-AC4FB73CA1B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4546"/>
              <a:stretch/>
            </p:blipFill>
            <p:spPr>
              <a:xfrm>
                <a:off x="3480176" y="1435101"/>
                <a:ext cx="5974598" cy="4219079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BD89F87-152D-4FD0-B9B3-84C012E4E8DE}"/>
                  </a:ext>
                </a:extLst>
              </p:cNvPr>
              <p:cNvSpPr/>
              <p:nvPr/>
            </p:nvSpPr>
            <p:spPr>
              <a:xfrm>
                <a:off x="7432754" y="2076450"/>
                <a:ext cx="2092246" cy="8001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9D505337-4C42-4BAC-8CEA-5627642D1A3A}"/>
                  </a:ext>
                </a:extLst>
              </p:cNvPr>
              <p:cNvGrpSpPr/>
              <p:nvPr/>
            </p:nvGrpSpPr>
            <p:grpSpPr>
              <a:xfrm>
                <a:off x="7432754" y="1818897"/>
                <a:ext cx="1986656" cy="1297566"/>
                <a:chOff x="6337380" y="5029496"/>
                <a:chExt cx="1207566" cy="871062"/>
              </a:xfrm>
            </p:grpSpPr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D7809BDE-0125-4BAB-B515-9036B4796D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578" t="19986" r="34031" b="19098"/>
                <a:stretch/>
              </p:blipFill>
              <p:spPr>
                <a:xfrm>
                  <a:off x="6652395" y="5108303"/>
                  <a:ext cx="577536" cy="713449"/>
                </a:xfrm>
                <a:prstGeom prst="rect">
                  <a:avLst/>
                </a:prstGeom>
              </p:spPr>
            </p:pic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BE4AB1D2-387B-4985-B7FA-F7C749F57645}"/>
                    </a:ext>
                  </a:extLst>
                </p:cNvPr>
                <p:cNvSpPr/>
                <p:nvPr/>
              </p:nvSpPr>
              <p:spPr>
                <a:xfrm>
                  <a:off x="6337380" y="5029496"/>
                  <a:ext cx="1207566" cy="871062"/>
                </a:xfrm>
                <a:prstGeom prst="roundRect">
                  <a:avLst/>
                </a:prstGeom>
                <a:noFill/>
                <a:ln w="762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500"/>
                </a:p>
              </p:txBody>
            </p:sp>
          </p:grp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FC193B2-3899-41F5-B94F-8097BD562A71}"/>
                </a:ext>
              </a:extLst>
            </p:cNvPr>
            <p:cNvSpPr/>
            <p:nvPr/>
          </p:nvSpPr>
          <p:spPr>
            <a:xfrm>
              <a:off x="8636793" y="4764881"/>
              <a:ext cx="569119" cy="130969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600" dirty="0">
                  <a:solidFill>
                    <a:srgbClr val="FFFFFF"/>
                  </a:solidFill>
                </a:rPr>
                <a:t>MCP3208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225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17EB0-F596-4CC8-88E5-8D570E9F5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265CB-A4E8-4B5A-8C3B-941F3992D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Arduino</a:t>
            </a:r>
            <a:r>
              <a:rPr lang="ko-KR" altLang="en-US" dirty="0"/>
              <a:t>와 블루투스로 연결</a:t>
            </a:r>
            <a:endParaRPr lang="en-US" altLang="ko-KR" dirty="0"/>
          </a:p>
          <a:p>
            <a:r>
              <a:rPr lang="en-US" dirty="0"/>
              <a:t>Nano</a:t>
            </a:r>
            <a:r>
              <a:rPr lang="ko-KR" altLang="en-US" dirty="0"/>
              <a:t>와 </a:t>
            </a:r>
            <a:r>
              <a:rPr lang="en-US" altLang="ko-KR" dirty="0"/>
              <a:t>TCP/IP</a:t>
            </a:r>
            <a:r>
              <a:rPr lang="ko-KR" altLang="en-US" dirty="0"/>
              <a:t>로 연결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조도센서로부터 값 수신</a:t>
            </a:r>
            <a:endParaRPr lang="en-US" altLang="ko-KR" dirty="0"/>
          </a:p>
          <a:p>
            <a:r>
              <a:rPr lang="en-US" altLang="ko-KR" dirty="0"/>
              <a:t>Arduino</a:t>
            </a:r>
            <a:r>
              <a:rPr lang="ko-KR" altLang="en-US" dirty="0"/>
              <a:t>와 </a:t>
            </a:r>
            <a:r>
              <a:rPr lang="en-US" altLang="ko-KR" dirty="0"/>
              <a:t>Nano</a:t>
            </a:r>
            <a:r>
              <a:rPr lang="ko-KR" altLang="en-US" dirty="0"/>
              <a:t>로 값 및 패킷 송신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4BA3E7-5E81-410A-8011-8D616BE758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E528E2-FC69-406E-9D7F-27398705B3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87" b="19444"/>
          <a:stretch/>
        </p:blipFill>
        <p:spPr>
          <a:xfrm>
            <a:off x="6772708" y="746920"/>
            <a:ext cx="4362017" cy="55245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4C5EA2-7D22-4FA1-BBD8-BDFDA11683B5}"/>
              </a:ext>
            </a:extLst>
          </p:cNvPr>
          <p:cNvCxnSpPr>
            <a:cxnSpLocks/>
          </p:cNvCxnSpPr>
          <p:nvPr/>
        </p:nvCxnSpPr>
        <p:spPr>
          <a:xfrm>
            <a:off x="6772708" y="2089945"/>
            <a:ext cx="436201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7006822-0186-40DA-9F65-B0169A517556}"/>
              </a:ext>
            </a:extLst>
          </p:cNvPr>
          <p:cNvCxnSpPr>
            <a:cxnSpLocks/>
          </p:cNvCxnSpPr>
          <p:nvPr/>
        </p:nvCxnSpPr>
        <p:spPr>
          <a:xfrm>
            <a:off x="6772708" y="4147345"/>
            <a:ext cx="436201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9614-08CF-4B59-84BA-7EF919119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Uno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C3AAB-7852-4A1B-AA78-02E43A2524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8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78C9B-EDA8-4380-B3F9-315966EA2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98C0C-B699-48AA-A503-06389C020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Arduino Uno</a:t>
            </a:r>
            <a:r>
              <a:rPr lang="ko-KR" altLang="en-US" dirty="0"/>
              <a:t>에서 실행될 코드를 작성하는데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8C4CF-A418-4B74-BF50-516B1766E7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14</a:t>
            </a:fld>
            <a:endParaRPr lang="ko-KR" alt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E3D135F-EA3A-4FFA-A24C-1DA610113054}"/>
              </a:ext>
            </a:extLst>
          </p:cNvPr>
          <p:cNvGrpSpPr/>
          <p:nvPr/>
        </p:nvGrpSpPr>
        <p:grpSpPr>
          <a:xfrm>
            <a:off x="3280518" y="2174409"/>
            <a:ext cx="5630964" cy="4106050"/>
            <a:chOff x="3185051" y="2157631"/>
            <a:chExt cx="5630964" cy="410605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E51B83-783B-4310-80BC-3BD83C74D5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654" t="2688" r="16257" b="48685"/>
            <a:stretch/>
          </p:blipFill>
          <p:spPr>
            <a:xfrm>
              <a:off x="3185051" y="2157631"/>
              <a:ext cx="5621382" cy="299606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50A3806-2301-457C-A433-B0D469ECE7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654" t="72978" r="16257" b="4947"/>
            <a:stretch/>
          </p:blipFill>
          <p:spPr>
            <a:xfrm>
              <a:off x="3194633" y="4903566"/>
              <a:ext cx="5621382" cy="1360115"/>
            </a:xfrm>
            <a:prstGeom prst="rect">
              <a:avLst/>
            </a:prstGeom>
            <a:ln w="12700">
              <a:noFill/>
            </a:ln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CB5E5D-559E-433C-AD57-D62D25953400}"/>
                </a:ext>
              </a:extLst>
            </p:cNvPr>
            <p:cNvSpPr/>
            <p:nvPr/>
          </p:nvSpPr>
          <p:spPr>
            <a:xfrm>
              <a:off x="3414626" y="2558839"/>
              <a:ext cx="261022" cy="261020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500C6FD-880F-4D89-AE18-341642E0FB9B}"/>
              </a:ext>
            </a:extLst>
          </p:cNvPr>
          <p:cNvSpPr/>
          <p:nvPr/>
        </p:nvSpPr>
        <p:spPr>
          <a:xfrm>
            <a:off x="3290098" y="2088859"/>
            <a:ext cx="5621383" cy="41916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259F38-68A9-46D9-86F0-1AF6D57007E8}"/>
              </a:ext>
            </a:extLst>
          </p:cNvPr>
          <p:cNvSpPr txBox="1"/>
          <p:nvPr/>
        </p:nvSpPr>
        <p:spPr>
          <a:xfrm>
            <a:off x="2143125" y="2556567"/>
            <a:ext cx="12222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>
                <a:solidFill>
                  <a:schemeClr val="accent3"/>
                </a:solidFill>
              </a:rPr>
              <a:t>코드 업로드</a:t>
            </a:r>
            <a:endParaRPr lang="en-US" sz="15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34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26938-F205-485D-B9F4-48D9E14D3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SoftwareSerial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CD868-8D8A-4CE6-996A-03C135E65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디지털 핀을 시리얼 포트로 사용하게 해주는 라이브러리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C8CBE-7A65-4329-9F2D-011AB569F5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15</a:t>
            </a:fld>
            <a:endParaRPr lang="ko-KR" alt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4193044-7327-41AD-88B2-EA9522FB6757}"/>
              </a:ext>
            </a:extLst>
          </p:cNvPr>
          <p:cNvGrpSpPr/>
          <p:nvPr/>
        </p:nvGrpSpPr>
        <p:grpSpPr>
          <a:xfrm>
            <a:off x="3400425" y="2050148"/>
            <a:ext cx="5391150" cy="4252970"/>
            <a:chOff x="3276600" y="1952464"/>
            <a:chExt cx="5638799" cy="4448337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ADEE655-07F8-4995-A15A-BF4F4B31AA65}"/>
                </a:ext>
              </a:extLst>
            </p:cNvPr>
            <p:cNvGrpSpPr/>
            <p:nvPr/>
          </p:nvGrpSpPr>
          <p:grpSpPr>
            <a:xfrm>
              <a:off x="3276600" y="2057564"/>
              <a:ext cx="5638799" cy="4343237"/>
              <a:chOff x="4000500" y="2799549"/>
              <a:chExt cx="5638799" cy="4343237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29AECD7-53CA-4CC6-8C54-5F44351C7D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83" t="3996" r="25921" b="54465"/>
              <a:stretch/>
            </p:blipFill>
            <p:spPr>
              <a:xfrm>
                <a:off x="4000500" y="2799549"/>
                <a:ext cx="5638799" cy="2943225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CD57685-D4F4-45B5-86EE-4B26573DF4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83" t="61726" r="25921" b="15972"/>
              <a:stretch/>
            </p:blipFill>
            <p:spPr>
              <a:xfrm>
                <a:off x="4000500" y="5562599"/>
                <a:ext cx="5638799" cy="1580187"/>
              </a:xfrm>
              <a:prstGeom prst="rect">
                <a:avLst/>
              </a:prstGeom>
            </p:spPr>
          </p:pic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5F31E05-5DF5-4A6B-8C2C-402AEE5D11B3}"/>
                </a:ext>
              </a:extLst>
            </p:cNvPr>
            <p:cNvSpPr/>
            <p:nvPr/>
          </p:nvSpPr>
          <p:spPr>
            <a:xfrm>
              <a:off x="3276601" y="1952464"/>
              <a:ext cx="5638798" cy="4448337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950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E22AE-732F-4309-8855-326BBE628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Bluetooth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3C59C-24E4-4974-9021-72BDB266B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TXD, RXD, VCC, GND</a:t>
            </a:r>
            <a:r>
              <a:rPr lang="ko-KR" altLang="en-US" dirty="0"/>
              <a:t>핀 사용</a:t>
            </a:r>
            <a:endParaRPr lang="en-US" altLang="ko-KR" dirty="0"/>
          </a:p>
          <a:p>
            <a:pPr lvl="1"/>
            <a:r>
              <a:rPr lang="en-US" dirty="0"/>
              <a:t>TXD : transmit data, </a:t>
            </a:r>
            <a:r>
              <a:rPr lang="ko-KR" altLang="en-US" dirty="0"/>
              <a:t>데이터 전송에 사용</a:t>
            </a:r>
            <a:endParaRPr lang="en-US" altLang="ko-KR" dirty="0"/>
          </a:p>
          <a:p>
            <a:pPr lvl="1"/>
            <a:r>
              <a:rPr lang="en-US" dirty="0"/>
              <a:t>RXD : receive data, </a:t>
            </a:r>
            <a:r>
              <a:rPr lang="ko-KR" altLang="en-US" dirty="0"/>
              <a:t>데이터 수신에 사용</a:t>
            </a:r>
            <a:endParaRPr lang="en-US" altLang="ko-KR" dirty="0"/>
          </a:p>
          <a:p>
            <a:pPr lvl="1"/>
            <a:r>
              <a:rPr lang="en-US" dirty="0"/>
              <a:t>VCC : collector</a:t>
            </a:r>
            <a:r>
              <a:rPr lang="ko-KR" altLang="en-US" dirty="0"/>
              <a:t> </a:t>
            </a:r>
            <a:r>
              <a:rPr lang="en-US" altLang="ko-KR" dirty="0"/>
              <a:t>voltage, </a:t>
            </a:r>
            <a:r>
              <a:rPr lang="ko-KR" altLang="en-US" dirty="0"/>
              <a:t>공급전압</a:t>
            </a:r>
            <a:endParaRPr lang="en-US" altLang="ko-KR" dirty="0"/>
          </a:p>
          <a:p>
            <a:pPr lvl="1"/>
            <a:r>
              <a:rPr lang="en-US" dirty="0"/>
              <a:t>GND : ground, </a:t>
            </a:r>
            <a:r>
              <a:rPr lang="ko-KR" altLang="en-US" dirty="0"/>
              <a:t>접지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4DE97A-B674-44A1-988D-4A28FA8023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16</a:t>
            </a:fld>
            <a:endParaRPr lang="ko-KR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52E1C8E-C30A-46E0-A99A-4ACA54045816}"/>
              </a:ext>
            </a:extLst>
          </p:cNvPr>
          <p:cNvGrpSpPr/>
          <p:nvPr/>
        </p:nvGrpSpPr>
        <p:grpSpPr>
          <a:xfrm>
            <a:off x="7720868" y="1435101"/>
            <a:ext cx="3578312" cy="2159459"/>
            <a:chOff x="4676775" y="2326482"/>
            <a:chExt cx="4588708" cy="276921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B18D0BB-343D-4B3A-9360-3C47F9B7E4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763" t="7601" r="868" b="75998"/>
            <a:stretch/>
          </p:blipFill>
          <p:spPr>
            <a:xfrm rot="10800000">
              <a:off x="4676775" y="2326482"/>
              <a:ext cx="4588708" cy="2769218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7A8F3D-5FC1-4416-B778-E8975B7E1B50}"/>
                </a:ext>
              </a:extLst>
            </p:cNvPr>
            <p:cNvSpPr/>
            <p:nvPr/>
          </p:nvSpPr>
          <p:spPr>
            <a:xfrm>
              <a:off x="6727032" y="3290887"/>
              <a:ext cx="164306" cy="230981"/>
            </a:xfrm>
            <a:prstGeom prst="rect">
              <a:avLst/>
            </a:prstGeom>
            <a:solidFill>
              <a:srgbClr val="323232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b="1" dirty="0">
                  <a:solidFill>
                    <a:srgbClr val="E3E3E3"/>
                  </a:solidFill>
                  <a:latin typeface="Bahnschrift Light Condensed" panose="020B0502040204020203" pitchFamily="34" charset="0"/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239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958E6F1-26F9-4770-9B9B-730AB7D4C5E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8" b="4026"/>
          <a:stretch/>
        </p:blipFill>
        <p:spPr>
          <a:xfrm>
            <a:off x="6602134" y="2095523"/>
            <a:ext cx="5081973" cy="42304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B80438-2F44-464B-A6DC-F357C6ADC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811B5-8855-42F3-A3C8-C39D2FC8F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블루투스로 연결된 </a:t>
            </a:r>
            <a:r>
              <a:rPr lang="en-US" dirty="0"/>
              <a:t>Raspberry Pi 4</a:t>
            </a:r>
            <a:r>
              <a:rPr lang="ko-KR" altLang="en-US" dirty="0"/>
              <a:t>로 부터 데이터를 수신</a:t>
            </a:r>
            <a:endParaRPr lang="en-US" altLang="ko-KR" dirty="0"/>
          </a:p>
          <a:p>
            <a:r>
              <a:rPr lang="ko-KR" altLang="en-US" dirty="0"/>
              <a:t>수신한 값의 범위에 따라 </a:t>
            </a:r>
            <a:r>
              <a:rPr lang="en-US" altLang="ko-KR" dirty="0"/>
              <a:t>LED</a:t>
            </a:r>
            <a:r>
              <a:rPr lang="ko-KR" altLang="en-US" dirty="0"/>
              <a:t>점등</a:t>
            </a:r>
            <a:endParaRPr lang="en-US" altLang="ko-KR" dirty="0"/>
          </a:p>
          <a:p>
            <a:pPr lvl="1"/>
            <a:r>
              <a:rPr lang="en-US" sz="2200" dirty="0"/>
              <a:t>     </a:t>
            </a:r>
            <a:r>
              <a:rPr lang="en-US" sz="2250" dirty="0"/>
              <a:t>0</a:t>
            </a:r>
            <a:r>
              <a:rPr lang="en-US" dirty="0"/>
              <a:t> ~   100 : Red</a:t>
            </a:r>
          </a:p>
          <a:p>
            <a:pPr lvl="1"/>
            <a:r>
              <a:rPr lang="en-US" dirty="0"/>
              <a:t>100 ~   200 : Yellow</a:t>
            </a:r>
          </a:p>
          <a:p>
            <a:pPr lvl="1"/>
            <a:r>
              <a:rPr lang="en-US" dirty="0"/>
              <a:t>200 ~   300 : Green</a:t>
            </a:r>
          </a:p>
          <a:p>
            <a:pPr lvl="1"/>
            <a:r>
              <a:rPr lang="en-US" dirty="0"/>
              <a:t>300 ~   400 : Blue</a:t>
            </a:r>
          </a:p>
          <a:p>
            <a:pPr lvl="1"/>
            <a:r>
              <a:rPr lang="en-US" dirty="0"/>
              <a:t>400 ~ 1023 : White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4D0461-687E-4C0C-A2EB-0B1ECFB309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311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9614-08CF-4B59-84BA-7EF919119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 Jetson Nano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C3AAB-7852-4A1B-AA78-02E43A2524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A4CC-2E6F-417B-B309-CC77A234F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Cloud Platform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7ABDF-F4BA-49B9-B69D-C97915D2A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구글의 </a:t>
            </a:r>
            <a:r>
              <a:rPr lang="ko-KR" altLang="en-US" dirty="0" err="1"/>
              <a:t>인프라스트럭처</a:t>
            </a:r>
            <a:r>
              <a:rPr lang="ko-KR" altLang="en-US" dirty="0"/>
              <a:t> 위에서 호스팅하는 클라우드 컴퓨팅 서비스</a:t>
            </a:r>
            <a:endParaRPr lang="en-US" altLang="ko-KR" dirty="0"/>
          </a:p>
          <a:p>
            <a:r>
              <a:rPr lang="ko-KR" altLang="en-US" dirty="0"/>
              <a:t>가상 </a:t>
            </a:r>
            <a:r>
              <a:rPr lang="ko-KR" altLang="en-US" dirty="0" err="1"/>
              <a:t>머신을</a:t>
            </a:r>
            <a:r>
              <a:rPr lang="ko-KR" altLang="en-US" dirty="0"/>
              <a:t> 제공하는 </a:t>
            </a:r>
            <a:r>
              <a:rPr lang="en-US" altLang="ko-KR" dirty="0"/>
              <a:t>IaaS</a:t>
            </a:r>
            <a:r>
              <a:rPr lang="ko-KR" altLang="en-US" dirty="0"/>
              <a:t>서비스인 구글 </a:t>
            </a:r>
            <a:r>
              <a:rPr lang="ko-KR" altLang="en-US" dirty="0" err="1"/>
              <a:t>컴퓨트</a:t>
            </a:r>
            <a:r>
              <a:rPr lang="ko-KR" altLang="en-US" dirty="0"/>
              <a:t> 엔진을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89F1A5-1A48-4EC0-A8F7-40F295710C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19</a:t>
            </a:fld>
            <a:endParaRPr lang="ko-KR" alt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D2BF881-32F6-4AD4-8F6A-CE83BC79EDB5}"/>
              </a:ext>
            </a:extLst>
          </p:cNvPr>
          <p:cNvGrpSpPr/>
          <p:nvPr/>
        </p:nvGrpSpPr>
        <p:grpSpPr>
          <a:xfrm>
            <a:off x="767385" y="2589026"/>
            <a:ext cx="10657230" cy="3640174"/>
            <a:chOff x="609600" y="2085687"/>
            <a:chExt cx="10657230" cy="364017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75CD5BB1-21FC-41D7-BA36-6FBA895CBD52}"/>
                </a:ext>
              </a:extLst>
            </p:cNvPr>
            <p:cNvGrpSpPr/>
            <p:nvPr/>
          </p:nvGrpSpPr>
          <p:grpSpPr>
            <a:xfrm>
              <a:off x="609600" y="2085687"/>
              <a:ext cx="4748351" cy="3337212"/>
              <a:chOff x="4494484" y="1948671"/>
              <a:chExt cx="5941910" cy="4176063"/>
            </a:xfrm>
          </p:grpSpPr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C025A5F1-3CE1-4EB1-BB7D-A66D449763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91654" b="67279"/>
              <a:stretch/>
            </p:blipFill>
            <p:spPr>
              <a:xfrm>
                <a:off x="9189720" y="1948671"/>
                <a:ext cx="1105489" cy="676419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54F28F45-13EF-403B-9932-01FE0BAC7AF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91653" t="55453" b="4000"/>
              <a:stretch/>
            </p:blipFill>
            <p:spPr>
              <a:xfrm>
                <a:off x="9189723" y="2623502"/>
                <a:ext cx="1105486" cy="838200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5511A266-AA7A-4B25-916C-BAD4B0B6681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67279"/>
              <a:stretch/>
            </p:blipFill>
            <p:spPr>
              <a:xfrm>
                <a:off x="4513534" y="1948671"/>
                <a:ext cx="5210902" cy="676419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EC82FA71-F900-4D40-970C-B7FE421A73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94484" y="3638709"/>
                <a:ext cx="5800725" cy="2486025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4E3E3915-53D6-4B73-AC25-9E1BD04279E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55453" b="4000"/>
              <a:stretch/>
            </p:blipFill>
            <p:spPr>
              <a:xfrm>
                <a:off x="4513534" y="2623502"/>
                <a:ext cx="5210902" cy="838200"/>
              </a:xfrm>
              <a:prstGeom prst="rect">
                <a:avLst/>
              </a:prstGeom>
            </p:spPr>
          </p:pic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B7E04115-FF34-44E2-B73D-D4FD785B772C}"/>
                  </a:ext>
                </a:extLst>
              </p:cNvPr>
              <p:cNvSpPr/>
              <p:nvPr/>
            </p:nvSpPr>
            <p:spPr>
              <a:xfrm>
                <a:off x="4513534" y="1948671"/>
                <a:ext cx="5922860" cy="409301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66B2B41-3FF6-4434-A301-68A576DC5C5C}"/>
                </a:ext>
              </a:extLst>
            </p:cNvPr>
            <p:cNvGrpSpPr/>
            <p:nvPr/>
          </p:nvGrpSpPr>
          <p:grpSpPr>
            <a:xfrm>
              <a:off x="5784928" y="2085687"/>
              <a:ext cx="5481902" cy="3270842"/>
              <a:chOff x="5784928" y="2085687"/>
              <a:chExt cx="5481902" cy="3270842"/>
            </a:xfrm>
          </p:grpSpPr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BC508583-EE47-48E5-AAE7-C6C134D617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84929" y="2085687"/>
                <a:ext cx="5481901" cy="3270842"/>
              </a:xfrm>
              <a:prstGeom prst="rect">
                <a:avLst/>
              </a:prstGeom>
              <a:ln w="3175">
                <a:noFill/>
              </a:ln>
            </p:spPr>
          </p:pic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CA0353-1946-48D2-8A4D-3E20370E9D3E}"/>
                  </a:ext>
                </a:extLst>
              </p:cNvPr>
              <p:cNvSpPr/>
              <p:nvPr/>
            </p:nvSpPr>
            <p:spPr>
              <a:xfrm>
                <a:off x="5784930" y="2085687"/>
                <a:ext cx="5481900" cy="1798416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FD51818-854E-4985-8DB8-31728D069260}"/>
                  </a:ext>
                </a:extLst>
              </p:cNvPr>
              <p:cNvSpPr/>
              <p:nvPr/>
            </p:nvSpPr>
            <p:spPr>
              <a:xfrm>
                <a:off x="5784930" y="4125355"/>
                <a:ext cx="5481900" cy="1231174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E8E4C98C-2439-4FCC-8E72-E99D2510A19A}"/>
                  </a:ext>
                </a:extLst>
              </p:cNvPr>
              <p:cNvSpPr/>
              <p:nvPr/>
            </p:nvSpPr>
            <p:spPr>
              <a:xfrm>
                <a:off x="5784928" y="2085687"/>
                <a:ext cx="5481900" cy="327084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A2D3C29-FE61-4AFC-B5C2-7C1A7E88F1AC}"/>
                </a:ext>
              </a:extLst>
            </p:cNvPr>
            <p:cNvSpPr txBox="1"/>
            <p:nvPr/>
          </p:nvSpPr>
          <p:spPr>
            <a:xfrm>
              <a:off x="1710959" y="5356529"/>
              <a:ext cx="2432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&lt;Instance Information&gt;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90491CC-98BD-4D0F-A0E2-D2A69F48BB1E}"/>
                </a:ext>
              </a:extLst>
            </p:cNvPr>
            <p:cNvSpPr txBox="1"/>
            <p:nvPr/>
          </p:nvSpPr>
          <p:spPr>
            <a:xfrm>
              <a:off x="7309474" y="5356529"/>
              <a:ext cx="2432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&lt;Instance OS Info&gt;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043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72585-4233-4533-9A96-91316F185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70103-1BBC-4301-8DC4-BB4C83DB9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  <a:p>
            <a:r>
              <a:rPr lang="en-US" dirty="0"/>
              <a:t>Raspberry Pi 4</a:t>
            </a:r>
          </a:p>
          <a:p>
            <a:r>
              <a:rPr lang="en-US" dirty="0"/>
              <a:t>Arduino Uno</a:t>
            </a:r>
          </a:p>
          <a:p>
            <a:r>
              <a:rPr lang="en-US" dirty="0"/>
              <a:t>Nvidia Jetson Nano</a:t>
            </a:r>
          </a:p>
          <a:p>
            <a:r>
              <a:rPr lang="en-US" dirty="0"/>
              <a:t>Source</a:t>
            </a:r>
            <a:r>
              <a:rPr lang="ko-KR" altLang="en-US" dirty="0"/>
              <a:t> </a:t>
            </a:r>
            <a:r>
              <a:rPr lang="en-US" altLang="ko-KR" dirty="0"/>
              <a:t>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9CB1B-77F5-45CF-A9E2-2D5D63847B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6483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CD738-7FE0-444A-BB5D-CE2D11AC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InfluxDB</a:t>
            </a:r>
            <a:r>
              <a:rPr lang="en-US" dirty="0"/>
              <a:t>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437B4-D511-4222-BCDE-60B00C88E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Influx</a:t>
            </a:r>
            <a:r>
              <a:rPr lang="ko-KR" altLang="en-US" dirty="0"/>
              <a:t> </a:t>
            </a:r>
            <a:r>
              <a:rPr lang="en-US" altLang="ko-KR" dirty="0"/>
              <a:t>Data</a:t>
            </a:r>
            <a:r>
              <a:rPr lang="ko-KR" altLang="en-US" dirty="0"/>
              <a:t>사가 개발한 오픈 소스 시계열 데이터베이스</a:t>
            </a:r>
            <a:endParaRPr lang="en-US" altLang="ko-KR" dirty="0"/>
          </a:p>
          <a:p>
            <a:r>
              <a:rPr lang="en-US" altLang="ko-KR" dirty="0"/>
              <a:t>Go </a:t>
            </a:r>
            <a:r>
              <a:rPr lang="ko-KR" altLang="en-US" dirty="0"/>
              <a:t>언어로 작성되었으며</a:t>
            </a:r>
            <a:r>
              <a:rPr lang="en-US" altLang="ko-KR" dirty="0"/>
              <a:t>,</a:t>
            </a:r>
            <a:r>
              <a:rPr lang="ko-KR" altLang="en-US" dirty="0"/>
              <a:t> 시계열 데이터의 고속의 저장 및 검색에 최적화</a:t>
            </a:r>
            <a:endParaRPr lang="en-US" altLang="ko-KR" dirty="0"/>
          </a:p>
          <a:p>
            <a:r>
              <a:rPr lang="en-US" dirty="0"/>
              <a:t>IP</a:t>
            </a:r>
            <a:r>
              <a:rPr lang="ko-KR" altLang="en-US" dirty="0"/>
              <a:t>와 </a:t>
            </a:r>
            <a:r>
              <a:rPr lang="en-US" altLang="ko-KR" dirty="0"/>
              <a:t>port, </a:t>
            </a:r>
            <a:r>
              <a:rPr lang="ko-KR" altLang="en-US" dirty="0"/>
              <a:t>조도 센서 값이 담긴 패킷을 기록하는데 사용</a:t>
            </a:r>
            <a:endParaRPr lang="en-US" altLang="ko-KR" dirty="0"/>
          </a:p>
          <a:p>
            <a:r>
              <a:rPr lang="en-US" dirty="0"/>
              <a:t>&lt;instance IP&gt;:8086 </a:t>
            </a:r>
            <a:r>
              <a:rPr lang="ko-KR" altLang="en-US" dirty="0"/>
              <a:t>으로 접속 가능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91837-8CA3-4864-AFCF-21AEDDE0F5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E4FF9A-3D14-4D2E-9133-D023E144D5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48" b="42761"/>
          <a:stretch/>
        </p:blipFill>
        <p:spPr>
          <a:xfrm>
            <a:off x="761364" y="3513053"/>
            <a:ext cx="10669272" cy="272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6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A29776E-C22E-41DA-A6B5-F02CDFAB7BC3}"/>
              </a:ext>
            </a:extLst>
          </p:cNvPr>
          <p:cNvSpPr/>
          <p:nvPr/>
        </p:nvSpPr>
        <p:spPr>
          <a:xfrm>
            <a:off x="622840" y="3874212"/>
            <a:ext cx="8587901" cy="1078035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0585753-C4E7-4AE5-97C5-2E15BFD298AC}"/>
              </a:ext>
            </a:extLst>
          </p:cNvPr>
          <p:cNvSpPr/>
          <p:nvPr/>
        </p:nvSpPr>
        <p:spPr>
          <a:xfrm>
            <a:off x="622840" y="1981121"/>
            <a:ext cx="8589902" cy="583308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1CD738-7FE0-444A-BB5D-CE2D11AC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InfluxDB</a:t>
            </a:r>
            <a:r>
              <a:rPr lang="en-US" dirty="0"/>
              <a:t> (2/2)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91837-8CA3-4864-AFCF-21AEDDE0F5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865F67C-25BC-445F-9B43-0691D7A39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Debian package</a:t>
            </a:r>
            <a:r>
              <a:rPr lang="ko-KR" altLang="en-US" dirty="0"/>
              <a:t>로 설치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dirty="0"/>
              <a:t>Apt</a:t>
            </a:r>
            <a:r>
              <a:rPr lang="ko-KR" altLang="en-US" dirty="0"/>
              <a:t>저장소를 추가하여 설치</a:t>
            </a:r>
            <a:endParaRPr lang="en-US" dirty="0"/>
          </a:p>
          <a:p>
            <a:pPr lvl="1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3C13527-4A7C-4E1B-842D-0FBC3611C05E}"/>
              </a:ext>
            </a:extLst>
          </p:cNvPr>
          <p:cNvGrpSpPr/>
          <p:nvPr/>
        </p:nvGrpSpPr>
        <p:grpSpPr>
          <a:xfrm>
            <a:off x="616675" y="1979517"/>
            <a:ext cx="8600230" cy="583308"/>
            <a:chOff x="617220" y="1999370"/>
            <a:chExt cx="10629898" cy="72097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B92D62C-8B55-4663-88B4-9ADBF5F844CD}"/>
                </a:ext>
              </a:extLst>
            </p:cNvPr>
            <p:cNvGrpSpPr/>
            <p:nvPr/>
          </p:nvGrpSpPr>
          <p:grpSpPr>
            <a:xfrm>
              <a:off x="617220" y="2022232"/>
              <a:ext cx="10629898" cy="689295"/>
              <a:chOff x="2804666" y="4567237"/>
              <a:chExt cx="7549875" cy="489571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4AE97D4A-41D8-4D6A-B4C3-281836CD78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81583" r="66565" b="2102"/>
              <a:stretch/>
            </p:blipFill>
            <p:spPr>
              <a:xfrm>
                <a:off x="2804666" y="4567237"/>
                <a:ext cx="2134047" cy="489571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E7E0FEA9-7F03-4BDE-B91E-101932B3D3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904" t="966" r="11932" b="89194"/>
              <a:stretch/>
            </p:blipFill>
            <p:spPr>
              <a:xfrm>
                <a:off x="4791074" y="4572000"/>
                <a:ext cx="5563467" cy="295276"/>
              </a:xfrm>
              <a:prstGeom prst="rect">
                <a:avLst/>
              </a:prstGeom>
            </p:spPr>
          </p:pic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65EDCED-F9B0-4FE9-810F-691086265CB6}"/>
                </a:ext>
              </a:extLst>
            </p:cNvPr>
            <p:cNvSpPr/>
            <p:nvPr/>
          </p:nvSpPr>
          <p:spPr>
            <a:xfrm>
              <a:off x="624840" y="1999370"/>
              <a:ext cx="10614660" cy="7209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3836609-BA34-439A-800D-736D6D7ED6A5}"/>
              </a:ext>
            </a:extLst>
          </p:cNvPr>
          <p:cNvGrpSpPr/>
          <p:nvPr/>
        </p:nvGrpSpPr>
        <p:grpSpPr>
          <a:xfrm>
            <a:off x="624840" y="3867083"/>
            <a:ext cx="8587901" cy="1085165"/>
            <a:chOff x="624840" y="3819458"/>
            <a:chExt cx="10614660" cy="134126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29B37FF-EB9C-42E5-AD6A-7315605F429C}"/>
                </a:ext>
              </a:extLst>
            </p:cNvPr>
            <p:cNvGrpSpPr/>
            <p:nvPr/>
          </p:nvGrpSpPr>
          <p:grpSpPr>
            <a:xfrm>
              <a:off x="649605" y="3819458"/>
              <a:ext cx="10587423" cy="1341266"/>
              <a:chOff x="2076302" y="4505258"/>
              <a:chExt cx="7519708" cy="952633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DC3C369D-7C75-42CB-8015-B38E95722A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6302" y="4505258"/>
                <a:ext cx="2114845" cy="952633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CA50BD98-DBCC-4A5C-BCF9-B2B9D5CE0D5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903" t="44492" r="12101" b="32810"/>
              <a:stretch/>
            </p:blipFill>
            <p:spPr>
              <a:xfrm>
                <a:off x="4043365" y="4552888"/>
                <a:ext cx="5552645" cy="681100"/>
              </a:xfrm>
              <a:prstGeom prst="rect">
                <a:avLst/>
              </a:prstGeom>
            </p:spPr>
          </p:pic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D5B8E0B-FA3F-4072-909C-2E3CB9FDBF75}"/>
                </a:ext>
              </a:extLst>
            </p:cNvPr>
            <p:cNvSpPr/>
            <p:nvPr/>
          </p:nvSpPr>
          <p:spPr>
            <a:xfrm>
              <a:off x="624840" y="3834698"/>
              <a:ext cx="10614660" cy="13240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106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D42DC-826C-4009-A025-35ED352CC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F2013-1C07-4A5A-8701-EE840894F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44626"/>
            <a:ext cx="10972800" cy="4965700"/>
          </a:xfrm>
        </p:spPr>
        <p:txBody>
          <a:bodyPr/>
          <a:lstStyle/>
          <a:p>
            <a:r>
              <a:rPr lang="en-US" dirty="0" err="1"/>
              <a:t>REpresentational</a:t>
            </a:r>
            <a:r>
              <a:rPr lang="en-US" dirty="0"/>
              <a:t> State Transfer</a:t>
            </a:r>
          </a:p>
          <a:p>
            <a:r>
              <a:rPr lang="ko-KR" altLang="en-US" dirty="0"/>
              <a:t>자원</a:t>
            </a:r>
            <a:r>
              <a:rPr lang="en-US" altLang="ko-KR" dirty="0"/>
              <a:t>, </a:t>
            </a:r>
            <a:r>
              <a:rPr lang="ko-KR" altLang="en-US" dirty="0"/>
              <a:t>행위</a:t>
            </a:r>
            <a:r>
              <a:rPr lang="en-US" altLang="ko-KR" dirty="0"/>
              <a:t>, </a:t>
            </a:r>
            <a:r>
              <a:rPr lang="ko-KR" altLang="en-US" dirty="0"/>
              <a:t>표현으로 구성</a:t>
            </a:r>
            <a:endParaRPr lang="en-US" altLang="ko-KR" dirty="0"/>
          </a:p>
          <a:p>
            <a:pPr lvl="1"/>
            <a:r>
              <a:rPr lang="ko-KR" altLang="en-US" dirty="0"/>
              <a:t>자원 </a:t>
            </a:r>
            <a:r>
              <a:rPr lang="en-US" altLang="ko-KR" dirty="0"/>
              <a:t>: URI</a:t>
            </a:r>
            <a:r>
              <a:rPr lang="ko-KR" altLang="en-US" dirty="0"/>
              <a:t>형태로 지정</a:t>
            </a:r>
            <a:endParaRPr lang="en-US" altLang="ko-KR" dirty="0"/>
          </a:p>
          <a:p>
            <a:pPr lvl="1"/>
            <a:r>
              <a:rPr lang="ko-KR" altLang="en-US" dirty="0"/>
              <a:t>행위 </a:t>
            </a:r>
            <a:r>
              <a:rPr lang="en-US" altLang="ko-KR" dirty="0"/>
              <a:t>: </a:t>
            </a:r>
            <a:r>
              <a:rPr lang="en-US" dirty="0"/>
              <a:t>HTTP Method</a:t>
            </a:r>
            <a:r>
              <a:rPr lang="ko-KR" altLang="en-US" dirty="0"/>
              <a:t>를 이용해 리소스에 대해 </a:t>
            </a:r>
            <a:r>
              <a:rPr lang="en-US" dirty="0"/>
              <a:t>CRUD </a:t>
            </a:r>
            <a:r>
              <a:rPr lang="ko-KR" altLang="en-US" dirty="0"/>
              <a:t>명령을 적용</a:t>
            </a:r>
            <a:endParaRPr lang="en-US" altLang="ko-KR" dirty="0"/>
          </a:p>
          <a:p>
            <a:pPr lvl="1"/>
            <a:r>
              <a:rPr lang="ko-KR" altLang="en-US" dirty="0"/>
              <a:t>표현 </a:t>
            </a:r>
            <a:r>
              <a:rPr lang="en-US" altLang="ko-KR" dirty="0"/>
              <a:t>: </a:t>
            </a:r>
            <a:r>
              <a:rPr lang="ko-KR" altLang="en-US" dirty="0"/>
              <a:t>서버가 위에 대한 응답을 </a:t>
            </a:r>
            <a:r>
              <a:rPr lang="en-US" altLang="ko-KR" dirty="0"/>
              <a:t>JSON, XML</a:t>
            </a:r>
            <a:r>
              <a:rPr lang="ko-KR" altLang="en-US" dirty="0"/>
              <a:t>등의 형태로 전송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1CB0-6C3F-4011-80F3-6636984FA1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22</a:t>
            </a:fld>
            <a:endParaRPr lang="ko-KR" alt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0D8C6C41-59E4-4DB6-913B-3FE4A8C21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694455"/>
              </p:ext>
            </p:extLst>
          </p:nvPr>
        </p:nvGraphicFramePr>
        <p:xfrm>
          <a:off x="1201489" y="3917951"/>
          <a:ext cx="4737916" cy="2126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8958">
                  <a:extLst>
                    <a:ext uri="{9D8B030D-6E8A-4147-A177-3AD203B41FA5}">
                      <a16:colId xmlns:a16="http://schemas.microsoft.com/office/drawing/2014/main" val="2073599594"/>
                    </a:ext>
                  </a:extLst>
                </a:gridCol>
                <a:gridCol w="2368958">
                  <a:extLst>
                    <a:ext uri="{9D8B030D-6E8A-4147-A177-3AD203B41FA5}">
                      <a16:colId xmlns:a16="http://schemas.microsoft.com/office/drawing/2014/main" val="3287215652"/>
                    </a:ext>
                  </a:extLst>
                </a:gridCol>
              </a:tblGrid>
              <a:tr h="4252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CRUD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HTTP Method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597463"/>
                  </a:ext>
                </a:extLst>
              </a:tr>
              <a:tr h="4252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CREATE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POST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4180470"/>
                  </a:ext>
                </a:extLst>
              </a:tr>
              <a:tr h="4252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READ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GET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548645"/>
                  </a:ext>
                </a:extLst>
              </a:tr>
              <a:tr h="4252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UPDATE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PUT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8486605"/>
                  </a:ext>
                </a:extLst>
              </a:tr>
              <a:tr h="4252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DELETE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DELETE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924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39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D42DC-826C-4009-A025-35ED352CC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F2013-1C07-4A5A-8701-EE840894F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58901"/>
            <a:ext cx="10972800" cy="4965700"/>
          </a:xfrm>
        </p:spPr>
        <p:txBody>
          <a:bodyPr/>
          <a:lstStyle/>
          <a:p>
            <a:r>
              <a:rPr lang="en-US" altLang="ko-KR" dirty="0"/>
              <a:t>Bash script</a:t>
            </a:r>
            <a:r>
              <a:rPr lang="ko-KR" altLang="en-US" dirty="0"/>
              <a:t>에서 </a:t>
            </a:r>
            <a:r>
              <a:rPr lang="en-US" altLang="ko-KR" dirty="0" err="1"/>
              <a:t>cURL</a:t>
            </a:r>
            <a:r>
              <a:rPr lang="ko-KR" altLang="en-US" dirty="0"/>
              <a:t>명령을 호출하는 방식을 사용</a:t>
            </a:r>
            <a:endParaRPr lang="en-US" altLang="ko-KR" dirty="0"/>
          </a:p>
          <a:p>
            <a:pPr lvl="1"/>
            <a:r>
              <a:rPr lang="en-US" altLang="ko-KR" dirty="0"/>
              <a:t>command line </a:t>
            </a:r>
            <a:r>
              <a:rPr lang="ko-KR" altLang="en-US" dirty="0"/>
              <a:t>또는 </a:t>
            </a:r>
            <a:r>
              <a:rPr lang="en-US" altLang="ko-KR" dirty="0"/>
              <a:t>script</a:t>
            </a:r>
            <a:r>
              <a:rPr lang="ko-KR" altLang="en-US" dirty="0"/>
              <a:t>에서 데이터 전송을 위해 사용하는 라이브러리</a:t>
            </a:r>
            <a:endParaRPr lang="en-US" altLang="ko-KR" dirty="0"/>
          </a:p>
          <a:p>
            <a:pPr lvl="1"/>
            <a:r>
              <a:rPr lang="en-US" dirty="0"/>
              <a:t>--request </a:t>
            </a:r>
            <a:r>
              <a:rPr lang="ko-KR" altLang="en-US" dirty="0"/>
              <a:t>옵션으로 사용할 </a:t>
            </a:r>
            <a:r>
              <a:rPr lang="en-US" altLang="ko-KR" dirty="0"/>
              <a:t>HTTP Method</a:t>
            </a:r>
            <a:r>
              <a:rPr lang="ko-KR" altLang="en-US" dirty="0"/>
              <a:t>를 기술할 수 있음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1CB0-6C3F-4011-80F3-6636984FA1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A7FEEB-0948-4B13-A9C7-2CC93A80E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127" y="2861549"/>
            <a:ext cx="7392432" cy="34199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5656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29801-5C7F-4B1E-87FB-F9BF05F3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Grafana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62B62-ACA1-4CDB-8DA4-C730D7B9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오픈 소스 분석 및 상호작용적 시각화 웹 애플리케이션</a:t>
            </a:r>
            <a:endParaRPr lang="en-US" altLang="ko-KR" dirty="0"/>
          </a:p>
          <a:p>
            <a:r>
              <a:rPr lang="en-US" dirty="0" err="1"/>
              <a:t>InfluxDB</a:t>
            </a:r>
            <a:r>
              <a:rPr lang="ko-KR" altLang="en-US" dirty="0"/>
              <a:t>에 저장된 데이터를 시각화 하는데 사용</a:t>
            </a:r>
            <a:endParaRPr lang="en-US" altLang="ko-KR" dirty="0"/>
          </a:p>
          <a:p>
            <a:r>
              <a:rPr lang="en-US" dirty="0"/>
              <a:t>&lt;instance IP&gt;:3000 </a:t>
            </a:r>
            <a:r>
              <a:rPr lang="ko-KR" altLang="en-US" dirty="0"/>
              <a:t>으로 접속 가능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06DC7-D35C-4083-92D8-283118F8F9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69DF8B-0D05-42D4-8797-8F0D247097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48"/>
          <a:stretch/>
        </p:blipFill>
        <p:spPr>
          <a:xfrm>
            <a:off x="2714625" y="2998493"/>
            <a:ext cx="6762750" cy="32950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9087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A1FF07F6-C29A-494D-99F7-36FC06E3788C}"/>
              </a:ext>
            </a:extLst>
          </p:cNvPr>
          <p:cNvSpPr/>
          <p:nvPr/>
        </p:nvSpPr>
        <p:spPr>
          <a:xfrm>
            <a:off x="605338" y="3917259"/>
            <a:ext cx="8735735" cy="1200818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D41F3A-6403-4D72-B806-EAB949E080AD}"/>
              </a:ext>
            </a:extLst>
          </p:cNvPr>
          <p:cNvSpPr/>
          <p:nvPr/>
        </p:nvSpPr>
        <p:spPr>
          <a:xfrm>
            <a:off x="609600" y="2002718"/>
            <a:ext cx="8731474" cy="655319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129801-5C7F-4B1E-87FB-F9BF05F3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Grafana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62B62-ACA1-4CDB-8DA4-C730D7B9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Debian package</a:t>
            </a:r>
            <a:r>
              <a:rPr lang="ko-KR" altLang="en-US" dirty="0"/>
              <a:t>로 설치</a:t>
            </a:r>
            <a:endParaRPr lang="en-US" altLang="ko-KR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Apt</a:t>
            </a:r>
            <a:r>
              <a:rPr lang="ko-KR" altLang="en-US" dirty="0"/>
              <a:t>저장소를 추가하여 설치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06DC7-D35C-4083-92D8-283118F8F9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25</a:t>
            </a:fld>
            <a:endParaRPr lang="ko-KR" alt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F01DB0-5ECA-483C-9D25-BE3C43A12288}"/>
              </a:ext>
            </a:extLst>
          </p:cNvPr>
          <p:cNvGrpSpPr/>
          <p:nvPr/>
        </p:nvGrpSpPr>
        <p:grpSpPr>
          <a:xfrm>
            <a:off x="609600" y="3917259"/>
            <a:ext cx="8735736" cy="1203183"/>
            <a:chOff x="1577130" y="4445939"/>
            <a:chExt cx="9198822" cy="126696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39C6B1A-EE6C-493F-B023-095F2DF4CA2C}"/>
                </a:ext>
              </a:extLst>
            </p:cNvPr>
            <p:cNvGrpSpPr/>
            <p:nvPr/>
          </p:nvGrpSpPr>
          <p:grpSpPr>
            <a:xfrm>
              <a:off x="1647318" y="4487884"/>
              <a:ext cx="9128634" cy="1222528"/>
              <a:chOff x="1647318" y="4487884"/>
              <a:chExt cx="9128634" cy="1222528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5718A6D5-57FF-4764-A7EE-F6C8A8214E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52281" r="70863"/>
              <a:stretch/>
            </p:blipFill>
            <p:spPr>
              <a:xfrm>
                <a:off x="1647318" y="4514850"/>
                <a:ext cx="2115057" cy="1195562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C5D98FB6-536D-49A9-9BEE-0FF21B81F8E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58659"/>
              <a:stretch/>
            </p:blipFill>
            <p:spPr>
              <a:xfrm>
                <a:off x="3588761" y="4487884"/>
                <a:ext cx="7187191" cy="1025502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E971F937-CA71-4F5B-AA72-21641E135A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4056" b="69801"/>
              <a:stretch/>
            </p:blipFill>
            <p:spPr>
              <a:xfrm>
                <a:off x="1654184" y="5086350"/>
                <a:ext cx="7187191" cy="152400"/>
              </a:xfrm>
              <a:prstGeom prst="rect">
                <a:avLst/>
              </a:prstGeom>
            </p:spPr>
          </p:pic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A429EE7-792E-4220-BB9B-503DE797E20F}"/>
                </a:ext>
              </a:extLst>
            </p:cNvPr>
            <p:cNvSpPr/>
            <p:nvPr/>
          </p:nvSpPr>
          <p:spPr>
            <a:xfrm>
              <a:off x="1577130" y="4445939"/>
              <a:ext cx="9194334" cy="126696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E95D66F-8825-4A2D-B334-7BB2CB9391DE}"/>
              </a:ext>
            </a:extLst>
          </p:cNvPr>
          <p:cNvGrpSpPr/>
          <p:nvPr/>
        </p:nvGrpSpPr>
        <p:grpSpPr>
          <a:xfrm>
            <a:off x="609600" y="2002717"/>
            <a:ext cx="8731474" cy="673463"/>
            <a:chOff x="609600" y="2226925"/>
            <a:chExt cx="9194334" cy="709163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A0D7A7F-6919-4D15-8A37-408D191EAE6F}"/>
                </a:ext>
              </a:extLst>
            </p:cNvPr>
            <p:cNvGrpSpPr/>
            <p:nvPr/>
          </p:nvGrpSpPr>
          <p:grpSpPr>
            <a:xfrm>
              <a:off x="679788" y="2300288"/>
              <a:ext cx="8453347" cy="635800"/>
              <a:chOff x="1849229" y="2793200"/>
              <a:chExt cx="8453347" cy="635800"/>
            </a:xfrm>
          </p:grpSpPr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9BF3869-0CF3-485D-BE5C-3E7142F239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43652" b="-1"/>
              <a:stretch/>
            </p:blipFill>
            <p:spPr>
              <a:xfrm>
                <a:off x="1849229" y="2795588"/>
                <a:ext cx="6525536" cy="633412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E7BAE56D-07F6-48BE-9A9B-B8CBCFB67CB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23" t="6368" r="-1" b="56773"/>
              <a:stretch/>
            </p:blipFill>
            <p:spPr>
              <a:xfrm>
                <a:off x="3798093" y="2793200"/>
                <a:ext cx="6504483" cy="414344"/>
              </a:xfrm>
              <a:prstGeom prst="rect">
                <a:avLst/>
              </a:prstGeom>
            </p:spPr>
          </p:pic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84E8A8F-1062-4626-97D6-5AF976410441}"/>
                </a:ext>
              </a:extLst>
            </p:cNvPr>
            <p:cNvSpPr/>
            <p:nvPr/>
          </p:nvSpPr>
          <p:spPr>
            <a:xfrm>
              <a:off x="609600" y="2226925"/>
              <a:ext cx="9194334" cy="6900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620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2552B2E-1077-415D-B95A-1ED739319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887" y="2070431"/>
            <a:ext cx="9344025" cy="415498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129801-5C7F-4B1E-87FB-F9BF05F3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Integration (1/3)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62B62-ACA1-4CDB-8DA4-C730D7B9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데이터베이스 추가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06DC7-D35C-4083-92D8-283118F8F9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88535E-443C-4381-A5D1-18DD751260E8}"/>
              </a:ext>
            </a:extLst>
          </p:cNvPr>
          <p:cNvSpPr/>
          <p:nvPr/>
        </p:nvSpPr>
        <p:spPr>
          <a:xfrm>
            <a:off x="1685925" y="4746624"/>
            <a:ext cx="8743950" cy="704850"/>
          </a:xfrm>
          <a:prstGeom prst="rect">
            <a:avLst/>
          </a:prstGeom>
          <a:noFill/>
          <a:ln w="28575">
            <a:solidFill>
              <a:schemeClr val="accent3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743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29801-5C7F-4B1E-87FB-F9BF05F3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Integration (2/3)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62B62-ACA1-4CDB-8DA4-C730D7B9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데이터베이스 설정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06DC7-D35C-4083-92D8-283118F8F9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27</a:t>
            </a:fld>
            <a:endParaRPr lang="ko-KR" alt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1EAC129-056E-49D4-A552-583B07CD46D0}"/>
              </a:ext>
            </a:extLst>
          </p:cNvPr>
          <p:cNvGrpSpPr/>
          <p:nvPr/>
        </p:nvGrpSpPr>
        <p:grpSpPr>
          <a:xfrm>
            <a:off x="5829043" y="552448"/>
            <a:ext cx="4452429" cy="5527884"/>
            <a:chOff x="5829043" y="552448"/>
            <a:chExt cx="4452429" cy="5527884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C23ED234-77A0-4FBB-BC8C-A128ED93871D}"/>
                </a:ext>
              </a:extLst>
            </p:cNvPr>
            <p:cNvGrpSpPr/>
            <p:nvPr/>
          </p:nvGrpSpPr>
          <p:grpSpPr>
            <a:xfrm>
              <a:off x="5829043" y="552449"/>
              <a:ext cx="4452429" cy="5527883"/>
              <a:chOff x="1771650" y="933450"/>
              <a:chExt cx="4452429" cy="5527883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26AE02AC-9CE4-4511-B60C-DC4C2F94EDF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4531" t="12212" r="48949" b="51785"/>
              <a:stretch/>
            </p:blipFill>
            <p:spPr>
              <a:xfrm>
                <a:off x="1771650" y="933450"/>
                <a:ext cx="4452429" cy="2377579"/>
              </a:xfrm>
              <a:prstGeom prst="rect">
                <a:avLst/>
              </a:prstGeom>
            </p:spPr>
          </p:pic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C1167689-D13B-413A-B8D5-3DC65C1284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4531" t="63325" r="48949" b="19294"/>
              <a:stretch/>
            </p:blipFill>
            <p:spPr>
              <a:xfrm>
                <a:off x="1771650" y="3292525"/>
                <a:ext cx="4452429" cy="1147864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9ADFF2A8-A53A-4168-ABA4-3ECFE93A86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4531" t="58189" r="48950" b="9183"/>
              <a:stretch/>
            </p:blipFill>
            <p:spPr>
              <a:xfrm>
                <a:off x="1771650" y="4306598"/>
                <a:ext cx="4452429" cy="2154735"/>
              </a:xfrm>
              <a:prstGeom prst="rect">
                <a:avLst/>
              </a:prstGeom>
            </p:spPr>
          </p:pic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D88535E-443C-4381-A5D1-18DD751260E8}"/>
                </a:ext>
              </a:extLst>
            </p:cNvPr>
            <p:cNvSpPr/>
            <p:nvPr/>
          </p:nvSpPr>
          <p:spPr>
            <a:xfrm>
              <a:off x="6391277" y="1841177"/>
              <a:ext cx="461961" cy="211462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0049C46-68E6-4248-9B39-D9D40E6E75A5}"/>
                </a:ext>
              </a:extLst>
            </p:cNvPr>
            <p:cNvSpPr/>
            <p:nvPr/>
          </p:nvSpPr>
          <p:spPr>
            <a:xfrm>
              <a:off x="5913442" y="2565231"/>
              <a:ext cx="288128" cy="211462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E7BCA58-F143-4236-830B-3881FCEE65E8}"/>
                </a:ext>
              </a:extLst>
            </p:cNvPr>
            <p:cNvSpPr/>
            <p:nvPr/>
          </p:nvSpPr>
          <p:spPr>
            <a:xfrm>
              <a:off x="7272342" y="3185292"/>
              <a:ext cx="1123946" cy="211462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6B05A0B-0F8A-49C5-8FA9-32A0A343743D}"/>
                </a:ext>
              </a:extLst>
            </p:cNvPr>
            <p:cNvSpPr/>
            <p:nvPr/>
          </p:nvSpPr>
          <p:spPr>
            <a:xfrm>
              <a:off x="6959887" y="4252845"/>
              <a:ext cx="1123946" cy="211462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5C2103A-96E0-47BE-8D09-F08F606E63BB}"/>
                </a:ext>
              </a:extLst>
            </p:cNvPr>
            <p:cNvSpPr/>
            <p:nvPr/>
          </p:nvSpPr>
          <p:spPr>
            <a:xfrm>
              <a:off x="6959887" y="4461064"/>
              <a:ext cx="1123946" cy="211462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9995440-BCA5-4B90-97DE-543B4E33AE7E}"/>
                </a:ext>
              </a:extLst>
            </p:cNvPr>
            <p:cNvSpPr/>
            <p:nvPr/>
          </p:nvSpPr>
          <p:spPr>
            <a:xfrm>
              <a:off x="6959887" y="4667952"/>
              <a:ext cx="1123946" cy="211462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27D0AEB-B8D1-48E7-B44C-4F848CEA458F}"/>
                </a:ext>
              </a:extLst>
            </p:cNvPr>
            <p:cNvSpPr/>
            <p:nvPr/>
          </p:nvSpPr>
          <p:spPr>
            <a:xfrm>
              <a:off x="7607587" y="5784758"/>
              <a:ext cx="652969" cy="211462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DD2F856-B3FC-4CC8-9FC2-4CFCA6A587D2}"/>
                </a:ext>
              </a:extLst>
            </p:cNvPr>
            <p:cNvSpPr txBox="1"/>
            <p:nvPr/>
          </p:nvSpPr>
          <p:spPr>
            <a:xfrm>
              <a:off x="6835294" y="1797580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>
                  <a:solidFill>
                    <a:srgbClr val="FF0000"/>
                  </a:solidFill>
                </a:rPr>
                <a:t>데이터베이스 이름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B5538B0-C63B-436F-835C-66A80D851272}"/>
                </a:ext>
              </a:extLst>
            </p:cNvPr>
            <p:cNvSpPr txBox="1"/>
            <p:nvPr/>
          </p:nvSpPr>
          <p:spPr>
            <a:xfrm>
              <a:off x="6189325" y="2504699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>
                  <a:solidFill>
                    <a:srgbClr val="FF0000"/>
                  </a:solidFill>
                </a:rPr>
                <a:t>쿼리 언어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51488AD-E774-4986-8655-B32FB1DE116E}"/>
                </a:ext>
              </a:extLst>
            </p:cNvPr>
            <p:cNvSpPr txBox="1"/>
            <p:nvPr/>
          </p:nvSpPr>
          <p:spPr>
            <a:xfrm>
              <a:off x="8381999" y="3126127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>
                  <a:solidFill>
                    <a:srgbClr val="FF0000"/>
                  </a:solidFill>
                </a:rPr>
                <a:t>데이터베이스 주소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778EC83-48A4-4CAC-9D1C-13182117ED3C}"/>
                </a:ext>
              </a:extLst>
            </p:cNvPr>
            <p:cNvSpPr txBox="1"/>
            <p:nvPr/>
          </p:nvSpPr>
          <p:spPr>
            <a:xfrm>
              <a:off x="8083833" y="4186769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>
                  <a:solidFill>
                    <a:srgbClr val="FF0000"/>
                  </a:solidFill>
                </a:rPr>
                <a:t>조직 이름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18BFD58-748A-4308-9779-B8B16BCA5A7F}"/>
                </a:ext>
              </a:extLst>
            </p:cNvPr>
            <p:cNvSpPr txBox="1"/>
            <p:nvPr/>
          </p:nvSpPr>
          <p:spPr>
            <a:xfrm>
              <a:off x="8083833" y="4405665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b="1" dirty="0">
                  <a:solidFill>
                    <a:srgbClr val="FF0000"/>
                  </a:solidFill>
                </a:rPr>
                <a:t>API </a:t>
              </a:r>
              <a:r>
                <a:rPr lang="ko-KR" altLang="en-US" sz="1500" b="1" dirty="0">
                  <a:solidFill>
                    <a:srgbClr val="FF0000"/>
                  </a:solidFill>
                </a:rPr>
                <a:t>토큰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D48F81C-3DB2-4811-9C07-CB99DF2CD687}"/>
                </a:ext>
              </a:extLst>
            </p:cNvPr>
            <p:cNvSpPr txBox="1"/>
            <p:nvPr/>
          </p:nvSpPr>
          <p:spPr>
            <a:xfrm>
              <a:off x="8083833" y="4647779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>
                  <a:solidFill>
                    <a:srgbClr val="FF0000"/>
                  </a:solidFill>
                </a:rPr>
                <a:t>쿼리할 버킷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93B59EA-B2A0-427F-B5FC-FA98EAECF87A}"/>
                </a:ext>
              </a:extLst>
            </p:cNvPr>
            <p:cNvSpPr txBox="1"/>
            <p:nvPr/>
          </p:nvSpPr>
          <p:spPr>
            <a:xfrm>
              <a:off x="8244996" y="5743042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>
                  <a:solidFill>
                    <a:srgbClr val="FF0000"/>
                  </a:solidFill>
                </a:rPr>
                <a:t>저장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B1D9CC6-A782-4CA8-BEE8-89E8E2B0054B}"/>
                </a:ext>
              </a:extLst>
            </p:cNvPr>
            <p:cNvSpPr/>
            <p:nvPr/>
          </p:nvSpPr>
          <p:spPr>
            <a:xfrm>
              <a:off x="5829043" y="552448"/>
              <a:ext cx="4452429" cy="55278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E06EDA2-74D6-4EF3-AECF-C4FE9121F3EF}"/>
                </a:ext>
              </a:extLst>
            </p:cNvPr>
            <p:cNvSpPr/>
            <p:nvPr/>
          </p:nvSpPr>
          <p:spPr>
            <a:xfrm>
              <a:off x="7858125" y="641350"/>
              <a:ext cx="273050" cy="185187"/>
            </a:xfrm>
            <a:prstGeom prst="rect">
              <a:avLst/>
            </a:prstGeom>
            <a:solidFill>
              <a:srgbClr val="F4F5F5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307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29801-5C7F-4B1E-87FB-F9BF05F3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Integration (3/3)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62B62-ACA1-4CDB-8DA4-C730D7B9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데이터베이스 쿼리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06DC7-D35C-4083-92D8-283118F8F9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28</a:t>
            </a:fld>
            <a:endParaRPr lang="ko-KR" alt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DBEDBE8-6D5A-4284-8832-6C96672CF51A}"/>
              </a:ext>
            </a:extLst>
          </p:cNvPr>
          <p:cNvGrpSpPr/>
          <p:nvPr/>
        </p:nvGrpSpPr>
        <p:grpSpPr>
          <a:xfrm>
            <a:off x="4305300" y="1219201"/>
            <a:ext cx="8237252" cy="4915493"/>
            <a:chOff x="4305300" y="1219201"/>
            <a:chExt cx="8237252" cy="491549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CA0136BC-A64E-453A-AEFD-392AF50E82BC}"/>
                </a:ext>
              </a:extLst>
            </p:cNvPr>
            <p:cNvGrpSpPr/>
            <p:nvPr/>
          </p:nvGrpSpPr>
          <p:grpSpPr>
            <a:xfrm>
              <a:off x="4305300" y="1219201"/>
              <a:ext cx="7632544" cy="4915493"/>
              <a:chOff x="609600" y="73680"/>
              <a:chExt cx="11515725" cy="7416331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0E248F22-D232-4DB2-AEE3-2E86D3AA61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000" t="10385" r="546" b="60192"/>
              <a:stretch/>
            </p:blipFill>
            <p:spPr>
              <a:xfrm>
                <a:off x="609600" y="73680"/>
                <a:ext cx="11515725" cy="1943100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5D146319-09CF-48E7-9FFD-22C27D7EE7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000" t="53654" r="546" b="31474"/>
              <a:stretch/>
            </p:blipFill>
            <p:spPr>
              <a:xfrm>
                <a:off x="609600" y="2010402"/>
                <a:ext cx="11515725" cy="982127"/>
              </a:xfrm>
              <a:prstGeom prst="rect">
                <a:avLst/>
              </a:prstGeom>
            </p:spPr>
          </p:pic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3B250DD2-E0DD-48D6-A57B-5F8239763F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00" t="21272" r="546" b="10193"/>
              <a:stretch/>
            </p:blipFill>
            <p:spPr>
              <a:xfrm>
                <a:off x="609600" y="2963913"/>
                <a:ext cx="11515725" cy="4526098"/>
              </a:xfrm>
              <a:prstGeom prst="rect">
                <a:avLst/>
              </a:prstGeom>
            </p:spPr>
          </p:pic>
        </p:grp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B56D225-979E-40A1-ACA7-7A43F0CD3BB7}"/>
                </a:ext>
              </a:extLst>
            </p:cNvPr>
            <p:cNvSpPr/>
            <p:nvPr/>
          </p:nvSpPr>
          <p:spPr>
            <a:xfrm>
              <a:off x="4654551" y="1828800"/>
              <a:ext cx="2977422" cy="628650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DFFFADF-EF3F-4809-B2AE-B526B0D46ABE}"/>
                </a:ext>
              </a:extLst>
            </p:cNvPr>
            <p:cNvSpPr txBox="1"/>
            <p:nvPr/>
          </p:nvSpPr>
          <p:spPr>
            <a:xfrm>
              <a:off x="7631973" y="2186835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 err="1">
                  <a:solidFill>
                    <a:srgbClr val="FF0000"/>
                  </a:solidFill>
                </a:rPr>
                <a:t>쿼리문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A3C7328-32E7-4B6F-98C3-376D2A1238D4}"/>
                </a:ext>
              </a:extLst>
            </p:cNvPr>
            <p:cNvSpPr/>
            <p:nvPr/>
          </p:nvSpPr>
          <p:spPr>
            <a:xfrm>
              <a:off x="8058149" y="1249034"/>
              <a:ext cx="2647951" cy="252935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B1F4C44-2692-41CA-896C-5A283BA8255E}"/>
                </a:ext>
              </a:extLst>
            </p:cNvPr>
            <p:cNvSpPr txBox="1"/>
            <p:nvPr/>
          </p:nvSpPr>
          <p:spPr>
            <a:xfrm>
              <a:off x="9854473" y="1517789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>
                  <a:solidFill>
                    <a:srgbClr val="FF0000"/>
                  </a:solidFill>
                </a:rPr>
                <a:t>시간 범위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BA9DC32-210F-4365-8F1A-44A123FBA81E}"/>
                </a:ext>
              </a:extLst>
            </p:cNvPr>
            <p:cNvSpPr/>
            <p:nvPr/>
          </p:nvSpPr>
          <p:spPr>
            <a:xfrm>
              <a:off x="9644465" y="3193868"/>
              <a:ext cx="2123271" cy="268375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BAB394C-EED4-482C-B1B0-13F894B6B4BF}"/>
                </a:ext>
              </a:extLst>
            </p:cNvPr>
            <p:cNvSpPr txBox="1"/>
            <p:nvPr/>
          </p:nvSpPr>
          <p:spPr>
            <a:xfrm>
              <a:off x="10706100" y="3481864"/>
              <a:ext cx="183645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>
                  <a:solidFill>
                    <a:srgbClr val="FF0000"/>
                  </a:solidFill>
                </a:rPr>
                <a:t>그래프 종류</a:t>
              </a:r>
              <a:endParaRPr lang="en-US" sz="15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AE4206E3-5AF3-4160-A46E-31CD215094E1}"/>
              </a:ext>
            </a:extLst>
          </p:cNvPr>
          <p:cNvSpPr/>
          <p:nvPr/>
        </p:nvSpPr>
        <p:spPr>
          <a:xfrm>
            <a:off x="4305300" y="1219202"/>
            <a:ext cx="7632544" cy="491549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02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874E9-0F58-46BE-B5DF-7D38954B0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8B84A-2C1F-4EA2-A7B0-F474A377F7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8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8FB9B-4356-4C93-A335-61C2349B4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FD1E1-833D-4945-A1B3-CBE1F5392D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4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B9D5C-ED88-438B-9F72-7EBD900F6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4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78EE6-B89F-424D-94FD-EB37C8774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sensor_rasp_ardnano.py</a:t>
            </a:r>
            <a:endParaRPr lang="en-US" altLang="ko-KR" dirty="0"/>
          </a:p>
          <a:p>
            <a:pPr lvl="1"/>
            <a:r>
              <a:rPr lang="en-US" dirty="0"/>
              <a:t>GPIO, SPI </a:t>
            </a:r>
            <a:r>
              <a:rPr lang="ko-KR" altLang="en-US" dirty="0"/>
              <a:t>설정</a:t>
            </a:r>
            <a:endParaRPr lang="en-US" altLang="ko-KR" dirty="0"/>
          </a:p>
          <a:p>
            <a:pPr lvl="1"/>
            <a:r>
              <a:rPr lang="ko-KR" altLang="en-US" dirty="0"/>
              <a:t>조도 값 측정 함수 정의</a:t>
            </a:r>
            <a:endParaRPr lang="en-US" altLang="ko-KR" dirty="0"/>
          </a:p>
          <a:p>
            <a:pPr lvl="1"/>
            <a:r>
              <a:rPr lang="ko-KR" altLang="en-US" dirty="0"/>
              <a:t>블루투스 연결</a:t>
            </a:r>
            <a:endParaRPr lang="en-US" altLang="ko-KR" dirty="0"/>
          </a:p>
          <a:p>
            <a:pPr lvl="1"/>
            <a:r>
              <a:rPr lang="en-US" dirty="0"/>
              <a:t>TCP/IP </a:t>
            </a:r>
            <a:r>
              <a:rPr lang="ko-KR" altLang="en-US" dirty="0"/>
              <a:t>연결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CEC3FF-AA39-412E-BA5F-9F27F8800A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30</a:t>
            </a:fld>
            <a:endParaRPr lang="ko-KR" alt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C718DE8-9D32-4B8D-88BF-F58B2BEB0D77}"/>
              </a:ext>
            </a:extLst>
          </p:cNvPr>
          <p:cNvGrpSpPr/>
          <p:nvPr/>
        </p:nvGrpSpPr>
        <p:grpSpPr>
          <a:xfrm>
            <a:off x="6067425" y="580862"/>
            <a:ext cx="5318538" cy="5696276"/>
            <a:chOff x="5623343" y="171450"/>
            <a:chExt cx="5905500" cy="632492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32D3326-5556-4BB5-B3AB-BF9BCAD74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23343" y="171450"/>
              <a:ext cx="5905500" cy="32575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66B441D-E3E6-47E6-B23F-CBB57B41E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39218" y="3229301"/>
              <a:ext cx="5648325" cy="3267075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A84D674-29E4-47CA-B064-36A2F4917DDE}"/>
              </a:ext>
            </a:extLst>
          </p:cNvPr>
          <p:cNvSpPr/>
          <p:nvPr/>
        </p:nvSpPr>
        <p:spPr>
          <a:xfrm>
            <a:off x="6096000" y="495300"/>
            <a:ext cx="4953000" cy="590550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7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B9D5C-ED88-438B-9F72-7EBD900F6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4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78EE6-B89F-424D-94FD-EB37C8774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sensor_rasp_ardnano.py</a:t>
            </a:r>
          </a:p>
          <a:p>
            <a:pPr lvl="1"/>
            <a:r>
              <a:rPr lang="ko-KR" altLang="en-US" dirty="0"/>
              <a:t>조도 값 측정</a:t>
            </a:r>
            <a:endParaRPr lang="en-US" altLang="ko-KR" dirty="0"/>
          </a:p>
          <a:p>
            <a:pPr lvl="1"/>
            <a:r>
              <a:rPr lang="ko-KR" altLang="en-US" dirty="0"/>
              <a:t>패킷 생성</a:t>
            </a:r>
            <a:endParaRPr lang="en-US" altLang="ko-KR" dirty="0"/>
          </a:p>
          <a:p>
            <a:pPr lvl="1"/>
            <a:r>
              <a:rPr lang="ko-KR" altLang="en-US" dirty="0"/>
              <a:t>블루투스 송신</a:t>
            </a:r>
            <a:endParaRPr lang="en-US" altLang="ko-KR" dirty="0"/>
          </a:p>
          <a:p>
            <a:pPr lvl="1"/>
            <a:r>
              <a:rPr lang="en-US" dirty="0"/>
              <a:t>TCP/IP </a:t>
            </a:r>
            <a:r>
              <a:rPr lang="ko-KR" altLang="en-US" dirty="0"/>
              <a:t>송신</a:t>
            </a:r>
            <a:endParaRPr lang="en-US" altLang="ko-KR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CEC3FF-AA39-412E-BA5F-9F27F8800A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31</a:t>
            </a:fld>
            <a:endParaRPr lang="ko-KR" alt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03757C-50D5-486C-9DD6-D74695301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93689"/>
            <a:ext cx="5324475" cy="611328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B4B6421-3245-4AA9-9547-1DE9DA1D88BB}"/>
              </a:ext>
            </a:extLst>
          </p:cNvPr>
          <p:cNvSpPr/>
          <p:nvPr/>
        </p:nvSpPr>
        <p:spPr>
          <a:xfrm>
            <a:off x="6096000" y="208848"/>
            <a:ext cx="4953000" cy="614185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26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B9D5C-ED88-438B-9F72-7EBD900F6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Uno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78EE6-B89F-424D-94FD-EB37C8774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</a:t>
            </a:r>
          </a:p>
          <a:p>
            <a:pPr lvl="1"/>
            <a:r>
              <a:rPr lang="en-US" dirty="0"/>
              <a:t>Arduino </a:t>
            </a:r>
            <a:r>
              <a:rPr lang="ko-KR" altLang="en-US" dirty="0"/>
              <a:t>핀 설정</a:t>
            </a:r>
            <a:endParaRPr lang="en-US" altLang="ko-KR" dirty="0"/>
          </a:p>
          <a:p>
            <a:pPr lvl="1"/>
            <a:r>
              <a:rPr lang="ko-KR" altLang="en-US" dirty="0"/>
              <a:t>초기화 함수 설정</a:t>
            </a:r>
            <a:endParaRPr lang="en-US" altLang="ko-KR" dirty="0"/>
          </a:p>
          <a:p>
            <a:pPr lvl="1"/>
            <a:r>
              <a:rPr lang="en-US" dirty="0"/>
              <a:t>LED </a:t>
            </a:r>
            <a:r>
              <a:rPr lang="ko-KR" altLang="en-US" dirty="0"/>
              <a:t>초기화 함수 정의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CEC3FF-AA39-412E-BA5F-9F27F8800A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32</a:t>
            </a:fld>
            <a:endParaRPr lang="ko-KR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76FD23-CADA-4E0D-A753-F88F0DC27A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239" b="4194"/>
          <a:stretch/>
        </p:blipFill>
        <p:spPr>
          <a:xfrm>
            <a:off x="6918743" y="714175"/>
            <a:ext cx="3401484" cy="54296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67835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B9D5C-ED88-438B-9F72-7EBD900F6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Uno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78EE6-B89F-424D-94FD-EB37C8774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</a:t>
            </a:r>
          </a:p>
          <a:p>
            <a:pPr lvl="1"/>
            <a:r>
              <a:rPr lang="ko-KR" altLang="en-US" dirty="0"/>
              <a:t>블루투스로 값 송신</a:t>
            </a:r>
            <a:endParaRPr lang="en-US" altLang="ko-KR" dirty="0"/>
          </a:p>
          <a:p>
            <a:pPr lvl="1"/>
            <a:r>
              <a:rPr lang="ko-KR" altLang="en-US" dirty="0"/>
              <a:t>값의 범위에 따라 </a:t>
            </a:r>
            <a:r>
              <a:rPr lang="en-US" altLang="ko-KR" dirty="0"/>
              <a:t>LED </a:t>
            </a:r>
            <a:r>
              <a:rPr lang="ko-KR" altLang="en-US" dirty="0"/>
              <a:t>점등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CEC3FF-AA39-412E-BA5F-9F27F8800A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33</a:t>
            </a:fld>
            <a:endParaRPr lang="ko-KR" alt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9756381-6AE6-49F5-8400-8B6A891CDDC8}"/>
              </a:ext>
            </a:extLst>
          </p:cNvPr>
          <p:cNvGrpSpPr/>
          <p:nvPr/>
        </p:nvGrpSpPr>
        <p:grpSpPr>
          <a:xfrm>
            <a:off x="6521002" y="763590"/>
            <a:ext cx="4116081" cy="5330820"/>
            <a:chOff x="5623343" y="862016"/>
            <a:chExt cx="4116081" cy="533082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14E63EF-81FB-4417-AAD0-5B1454128CE3}"/>
                </a:ext>
              </a:extLst>
            </p:cNvPr>
            <p:cNvGrpSpPr/>
            <p:nvPr/>
          </p:nvGrpSpPr>
          <p:grpSpPr>
            <a:xfrm>
              <a:off x="5623343" y="862016"/>
              <a:ext cx="4116081" cy="5330820"/>
              <a:chOff x="5149402" y="1252541"/>
              <a:chExt cx="4116081" cy="533082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7FDFA73-5388-49B4-AF53-D748113C7D0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9982" r="66240" b="5134"/>
              <a:stretch/>
            </p:blipFill>
            <p:spPr>
              <a:xfrm>
                <a:off x="5149402" y="2133600"/>
                <a:ext cx="4116081" cy="4449761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F8B0C58-3B89-4D13-9B7C-3CF9617FE4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66240" b="86934"/>
              <a:stretch/>
            </p:blipFill>
            <p:spPr>
              <a:xfrm>
                <a:off x="5149402" y="1252541"/>
                <a:ext cx="4116081" cy="896004"/>
              </a:xfrm>
              <a:prstGeom prst="rect">
                <a:avLst/>
              </a:prstGeom>
            </p:spPr>
          </p:pic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FEE0B48-31DD-4206-861E-9D8CC41798A3}"/>
                </a:ext>
              </a:extLst>
            </p:cNvPr>
            <p:cNvSpPr/>
            <p:nvPr/>
          </p:nvSpPr>
          <p:spPr>
            <a:xfrm>
              <a:off x="5623344" y="862016"/>
              <a:ext cx="4116080" cy="53308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529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2E051-5EA6-47C2-B705-D356E740B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 Jetson Nano (1/3)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B9AC5-F67C-4034-B242-DB011289D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rasp_nano_server.py</a:t>
            </a:r>
          </a:p>
          <a:p>
            <a:pPr lvl="1"/>
            <a:r>
              <a:rPr lang="ko-KR" altLang="en-US" dirty="0"/>
              <a:t>변수 설정</a:t>
            </a:r>
            <a:endParaRPr lang="en-US" altLang="ko-KR" dirty="0"/>
          </a:p>
          <a:p>
            <a:pPr lvl="1"/>
            <a:r>
              <a:rPr lang="en-US" dirty="0"/>
              <a:t>TCP/IP </a:t>
            </a:r>
            <a:r>
              <a:rPr lang="ko-KR" altLang="en-US" dirty="0"/>
              <a:t>소켓 설정</a:t>
            </a:r>
            <a:endParaRPr lang="en-US" altLang="ko-KR" dirty="0"/>
          </a:p>
          <a:p>
            <a:pPr lvl="1"/>
            <a:r>
              <a:rPr lang="en-US" dirty="0"/>
              <a:t>TCP/IP </a:t>
            </a:r>
            <a:r>
              <a:rPr lang="ko-KR" altLang="en-US" dirty="0"/>
              <a:t>연결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992C49-752A-4A4C-8EB3-8B748C64E9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91347E2-3C87-4BF0-BA4C-072ACA5FB2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3" r="-1"/>
          <a:stretch/>
        </p:blipFill>
        <p:spPr>
          <a:xfrm>
            <a:off x="5924550" y="1435101"/>
            <a:ext cx="5819775" cy="39814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3311D34-880E-4421-A012-4E3BEDAB4DDE}"/>
              </a:ext>
            </a:extLst>
          </p:cNvPr>
          <p:cNvSpPr/>
          <p:nvPr/>
        </p:nvSpPr>
        <p:spPr>
          <a:xfrm>
            <a:off x="5895974" y="1400175"/>
            <a:ext cx="5553075" cy="410527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305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2E051-5EA6-47C2-B705-D356E740B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 Jetson Nano (2/3)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B9AC5-F67C-4034-B242-DB011289D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rasp_nano_server.py</a:t>
            </a:r>
          </a:p>
          <a:p>
            <a:pPr lvl="1"/>
            <a:r>
              <a:rPr lang="ko-KR" altLang="en-US" dirty="0"/>
              <a:t>데이터 수신</a:t>
            </a:r>
            <a:endParaRPr lang="en-US" altLang="ko-KR" dirty="0"/>
          </a:p>
          <a:p>
            <a:pPr lvl="1"/>
            <a:r>
              <a:rPr lang="ko-KR" altLang="en-US" dirty="0"/>
              <a:t>수신 데이터를 리스트에 저장</a:t>
            </a:r>
            <a:endParaRPr lang="en-US" altLang="ko-KR" dirty="0"/>
          </a:p>
          <a:p>
            <a:pPr lvl="1"/>
            <a:r>
              <a:rPr lang="en-US" dirty="0"/>
              <a:t>Bash script </a:t>
            </a:r>
            <a:r>
              <a:rPr lang="ko-KR" altLang="en-US" dirty="0"/>
              <a:t>실행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992C49-752A-4A4C-8EB3-8B748C64E9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35</a:t>
            </a:fld>
            <a:endParaRPr lang="ko-KR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85AE28-089B-4181-B37C-9A0C605223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1552"/>
          <a:stretch/>
        </p:blipFill>
        <p:spPr>
          <a:xfrm>
            <a:off x="5905500" y="1435101"/>
            <a:ext cx="6096000" cy="40486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547625-7048-4335-8DFA-A2C59B8FDDD4}"/>
              </a:ext>
            </a:extLst>
          </p:cNvPr>
          <p:cNvSpPr/>
          <p:nvPr/>
        </p:nvSpPr>
        <p:spPr>
          <a:xfrm>
            <a:off x="5905499" y="1400175"/>
            <a:ext cx="6096000" cy="410527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66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2E051-5EA6-47C2-B705-D356E740B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 Jetson Nano (3/3)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B9AC5-F67C-4034-B242-DB011289D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rest_post.sh</a:t>
            </a:r>
          </a:p>
          <a:p>
            <a:pPr lvl="1"/>
            <a:r>
              <a:rPr lang="ko-KR" altLang="en-US" dirty="0"/>
              <a:t>인자 출력</a:t>
            </a:r>
            <a:endParaRPr lang="en-US" altLang="ko-KR" dirty="0"/>
          </a:p>
          <a:p>
            <a:pPr lvl="1"/>
            <a:r>
              <a:rPr lang="en-US" altLang="ko-KR" dirty="0"/>
              <a:t>DB</a:t>
            </a:r>
            <a:r>
              <a:rPr lang="ko-KR" altLang="en-US" dirty="0"/>
              <a:t>에 데이터 추가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992C49-752A-4A4C-8EB3-8B748C64E9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36</a:t>
            </a:fld>
            <a:endParaRPr lang="ko-KR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5398E1-8B3A-4132-9E92-C1CB47979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251" y="1435101"/>
            <a:ext cx="7392432" cy="34199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C19F517-0B42-47D5-B82D-AF5A120E3D3E}"/>
              </a:ext>
            </a:extLst>
          </p:cNvPr>
          <p:cNvSpPr/>
          <p:nvPr/>
        </p:nvSpPr>
        <p:spPr>
          <a:xfrm>
            <a:off x="4676775" y="1377951"/>
            <a:ext cx="7258050" cy="353694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7369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6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Architecture</a:t>
            </a:r>
          </a:p>
        </p:txBody>
      </p:sp>
      <p:sp>
        <p:nvSpPr>
          <p:cNvPr id="4" name="슬라이드 번호 개체 틀 1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D9077D98-EF84-479F-B0A6-B3152D61A2E5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66208FF2-2152-4018-96EB-9E175EC66575}"/>
              </a:ext>
            </a:extLst>
          </p:cNvPr>
          <p:cNvGrpSpPr/>
          <p:nvPr/>
        </p:nvGrpSpPr>
        <p:grpSpPr>
          <a:xfrm>
            <a:off x="1115016" y="1412024"/>
            <a:ext cx="9751974" cy="4811699"/>
            <a:chOff x="1417020" y="1412024"/>
            <a:chExt cx="9751974" cy="4811699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BE67480-7D2C-418A-8718-3565D02EF347}"/>
                </a:ext>
              </a:extLst>
            </p:cNvPr>
            <p:cNvCxnSpPr>
              <a:cxnSpLocks/>
            </p:cNvCxnSpPr>
            <p:nvPr/>
          </p:nvCxnSpPr>
          <p:spPr>
            <a:xfrm>
              <a:off x="2850372" y="2084123"/>
              <a:ext cx="664227" cy="1"/>
            </a:xfrm>
            <a:prstGeom prst="straightConnector1">
              <a:avLst/>
            </a:prstGeom>
            <a:ln w="57150" cap="rnd">
              <a:solidFill>
                <a:schemeClr val="bg1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BA1F7F4C-E5BD-40CC-BBEC-5C598AB02E29}"/>
                </a:ext>
              </a:extLst>
            </p:cNvPr>
            <p:cNvCxnSpPr>
              <a:cxnSpLocks/>
            </p:cNvCxnSpPr>
            <p:nvPr/>
          </p:nvCxnSpPr>
          <p:spPr>
            <a:xfrm>
              <a:off x="5571712" y="2084123"/>
              <a:ext cx="664227" cy="1"/>
            </a:xfrm>
            <a:prstGeom prst="straightConnector1">
              <a:avLst/>
            </a:prstGeom>
            <a:ln w="57150" cap="rnd">
              <a:solidFill>
                <a:schemeClr val="bg1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8DDB4F4-1C76-4BB8-AD8C-B394809CAF38}"/>
                </a:ext>
              </a:extLst>
            </p:cNvPr>
            <p:cNvCxnSpPr>
              <a:cxnSpLocks/>
            </p:cNvCxnSpPr>
            <p:nvPr/>
          </p:nvCxnSpPr>
          <p:spPr>
            <a:xfrm>
              <a:off x="8207376" y="2084123"/>
              <a:ext cx="664227" cy="1"/>
            </a:xfrm>
            <a:prstGeom prst="straightConnector1">
              <a:avLst/>
            </a:prstGeom>
            <a:ln w="57150" cap="rnd">
              <a:solidFill>
                <a:schemeClr val="bg1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B6CAF24-37F2-426C-8DCD-3A0DAC042EE5}"/>
                </a:ext>
              </a:extLst>
            </p:cNvPr>
            <p:cNvGrpSpPr/>
            <p:nvPr/>
          </p:nvGrpSpPr>
          <p:grpSpPr>
            <a:xfrm>
              <a:off x="6545938" y="1524160"/>
              <a:ext cx="1394459" cy="1300553"/>
              <a:chOff x="6179058" y="1648601"/>
              <a:chExt cx="1684020" cy="1570614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7D9E7423-F9F2-4908-92C5-7BAE9B460E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98925" y="1648601"/>
                <a:ext cx="1444287" cy="1245075"/>
              </a:xfrm>
              <a:prstGeom prst="rect">
                <a:avLst/>
              </a:prstGeom>
            </p:spPr>
          </p:pic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8E6234F9-39CC-448C-84CC-578DBCE48697}"/>
                  </a:ext>
                </a:extLst>
              </p:cNvPr>
              <p:cNvSpPr txBox="1"/>
              <p:nvPr/>
            </p:nvSpPr>
            <p:spPr>
              <a:xfrm>
                <a:off x="6179058" y="2828944"/>
                <a:ext cx="1684020" cy="39027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accent1"/>
                    </a:solidFill>
                  </a:rPr>
                  <a:t>Jetson Nano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CB30F1B-3D76-4439-A8BC-D10D1AD58E42}"/>
                </a:ext>
              </a:extLst>
            </p:cNvPr>
            <p:cNvGrpSpPr/>
            <p:nvPr/>
          </p:nvGrpSpPr>
          <p:grpSpPr>
            <a:xfrm>
              <a:off x="3849252" y="3275623"/>
              <a:ext cx="1394459" cy="1205506"/>
              <a:chOff x="3462949" y="3725713"/>
              <a:chExt cx="1684020" cy="1455830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3501703" y="3725713"/>
                <a:ext cx="1606512" cy="1137584"/>
              </a:xfrm>
              <a:prstGeom prst="rect">
                <a:avLst/>
              </a:prstGeom>
            </p:spPr>
          </p:pic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540AFAD-FB6C-4523-BAE3-7F099DB1E384}"/>
                  </a:ext>
                </a:extLst>
              </p:cNvPr>
              <p:cNvSpPr txBox="1"/>
              <p:nvPr/>
            </p:nvSpPr>
            <p:spPr>
              <a:xfrm>
                <a:off x="3462949" y="4791273"/>
                <a:ext cx="1684020" cy="390270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accent1"/>
                    </a:solidFill>
                  </a:rPr>
                  <a:t>Arduino Uno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A0731E9-04DB-436C-8414-419A909D1764}"/>
                </a:ext>
              </a:extLst>
            </p:cNvPr>
            <p:cNvGrpSpPr/>
            <p:nvPr/>
          </p:nvGrpSpPr>
          <p:grpSpPr>
            <a:xfrm>
              <a:off x="3849252" y="1591201"/>
              <a:ext cx="1394459" cy="1140844"/>
              <a:chOff x="3379991" y="1776835"/>
              <a:chExt cx="1684020" cy="1377741"/>
            </a:xfrm>
          </p:grpSpPr>
          <p:pic>
            <p:nvPicPr>
              <p:cNvPr id="6" name="그림 5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3441041" y="1776835"/>
                <a:ext cx="1568154" cy="1009694"/>
              </a:xfrm>
              <a:prstGeom prst="rect">
                <a:avLst/>
              </a:prstGeom>
            </p:spPr>
          </p:pic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C7D04134-1331-48C0-BE72-1F79F2BBCF7A}"/>
                  </a:ext>
                </a:extLst>
              </p:cNvPr>
              <p:cNvSpPr txBox="1"/>
              <p:nvPr/>
            </p:nvSpPr>
            <p:spPr>
              <a:xfrm>
                <a:off x="3379991" y="2764305"/>
                <a:ext cx="1684020" cy="39027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accent1"/>
                    </a:solidFill>
                  </a:rPr>
                  <a:t>Raspberry Pi 4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EECEB88-783A-40AD-BF51-0DC2801E6476}"/>
                </a:ext>
              </a:extLst>
            </p:cNvPr>
            <p:cNvGrpSpPr/>
            <p:nvPr/>
          </p:nvGrpSpPr>
          <p:grpSpPr>
            <a:xfrm>
              <a:off x="1417020" y="1700532"/>
              <a:ext cx="1394461" cy="971175"/>
              <a:chOff x="1064761" y="1973550"/>
              <a:chExt cx="1684020" cy="1172839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1C67BB5D-7535-4972-9723-CFA59D9E961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591" t="33440" r="24160" b="22002"/>
              <a:stretch/>
            </p:blipFill>
            <p:spPr>
              <a:xfrm>
                <a:off x="1369960" y="1973550"/>
                <a:ext cx="1073624" cy="820705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7B219E7-59C5-4AA0-82BF-D01B302577EC}"/>
                  </a:ext>
                </a:extLst>
              </p:cNvPr>
              <p:cNvSpPr txBox="1"/>
              <p:nvPr/>
            </p:nvSpPr>
            <p:spPr>
              <a:xfrm>
                <a:off x="1064761" y="2756119"/>
                <a:ext cx="1684020" cy="390270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accent1"/>
                    </a:solidFill>
                  </a:rPr>
                  <a:t> Photo Register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C882EE9-608E-4085-B1BB-B3362BCF1F43}"/>
                </a:ext>
              </a:extLst>
            </p:cNvPr>
            <p:cNvGrpSpPr/>
            <p:nvPr/>
          </p:nvGrpSpPr>
          <p:grpSpPr>
            <a:xfrm>
              <a:off x="3861153" y="5001362"/>
              <a:ext cx="1394460" cy="1164605"/>
              <a:chOff x="3478976" y="5455374"/>
              <a:chExt cx="1684020" cy="1406436"/>
            </a:xfrm>
          </p:grpSpPr>
          <p:pic>
            <p:nvPicPr>
              <p:cNvPr id="1032" name="Picture 8" descr="Led - Free electronics icons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70801" y="5455374"/>
                <a:ext cx="1100370" cy="110036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EDE08BF-44B3-4C3E-A716-4E11AEA530DA}"/>
                  </a:ext>
                </a:extLst>
              </p:cNvPr>
              <p:cNvSpPr txBox="1"/>
              <p:nvPr/>
            </p:nvSpPr>
            <p:spPr>
              <a:xfrm>
                <a:off x="3478976" y="6471540"/>
                <a:ext cx="1684020" cy="390270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accent1"/>
                    </a:solidFill>
                  </a:rPr>
                  <a:t>LED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DFF6DE4-3AFB-4D1D-8AF8-33ED703B25EF}"/>
                </a:ext>
              </a:extLst>
            </p:cNvPr>
            <p:cNvGrpSpPr/>
            <p:nvPr/>
          </p:nvGrpSpPr>
          <p:grpSpPr>
            <a:xfrm>
              <a:off x="6545937" y="5029496"/>
              <a:ext cx="1394459" cy="1194227"/>
              <a:chOff x="6251321" y="5009883"/>
              <a:chExt cx="1684020" cy="1442209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767535AB-B9BA-428C-8149-80FA88B458CB}"/>
                  </a:ext>
                </a:extLst>
              </p:cNvPr>
              <p:cNvGrpSpPr/>
              <p:nvPr/>
            </p:nvGrpSpPr>
            <p:grpSpPr>
              <a:xfrm>
                <a:off x="6364172" y="5009883"/>
                <a:ext cx="1458318" cy="1051938"/>
                <a:chOff x="9285461" y="4935086"/>
                <a:chExt cx="1458318" cy="1051938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BB188B25-97A1-4B14-95B5-BEF56DB054A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578" t="19986" r="34031" b="19098"/>
                <a:stretch/>
              </p:blipFill>
              <p:spPr>
                <a:xfrm>
                  <a:off x="9665889" y="5030257"/>
                  <a:ext cx="697462" cy="861597"/>
                </a:xfrm>
                <a:prstGeom prst="rect">
                  <a:avLst/>
                </a:prstGeom>
              </p:spPr>
            </p:pic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4F12C002-0726-49F1-BD6C-BA7AD6E99FAC}"/>
                    </a:ext>
                  </a:extLst>
                </p:cNvPr>
                <p:cNvSpPr/>
                <p:nvPr/>
              </p:nvSpPr>
              <p:spPr>
                <a:xfrm>
                  <a:off x="9285461" y="4935086"/>
                  <a:ext cx="1458318" cy="1051938"/>
                </a:xfrm>
                <a:prstGeom prst="roundRect">
                  <a:avLst/>
                </a:prstGeom>
                <a:noFill/>
                <a:ln w="762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500"/>
                </a:p>
              </p:txBody>
            </p: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8774B01-AA62-4388-BA94-C5694EF37EFA}"/>
                  </a:ext>
                </a:extLst>
              </p:cNvPr>
              <p:cNvSpPr txBox="1"/>
              <p:nvPr/>
            </p:nvSpPr>
            <p:spPr>
              <a:xfrm>
                <a:off x="6251321" y="6061821"/>
                <a:ext cx="1684020" cy="39027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accent1"/>
                    </a:solidFill>
                  </a:rPr>
                  <a:t>7” Display</a:t>
                </a:r>
              </a:p>
            </p:txBody>
          </p:sp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DA922175-2162-47A9-A362-86E507AF6823}"/>
                </a:ext>
              </a:extLst>
            </p:cNvPr>
            <p:cNvSpPr/>
            <p:nvPr/>
          </p:nvSpPr>
          <p:spPr>
            <a:xfrm>
              <a:off x="9265483" y="1851721"/>
              <a:ext cx="1903511" cy="4214483"/>
            </a:xfrm>
            <a:prstGeom prst="rect">
              <a:avLst/>
            </a:prstGeom>
            <a:noFill/>
            <a:ln w="57150">
              <a:solidFill>
                <a:schemeClr val="bg1">
                  <a:lumMod val="75000"/>
                </a:scheme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60ACF58A-40C5-49D7-A643-73D7375EE7D2}"/>
                </a:ext>
              </a:extLst>
            </p:cNvPr>
            <p:cNvSpPr/>
            <p:nvPr/>
          </p:nvSpPr>
          <p:spPr>
            <a:xfrm>
              <a:off x="9590629" y="1412024"/>
              <a:ext cx="1253219" cy="11018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DBA8449-E193-430B-99E6-C4D50BFD7A3E}"/>
                </a:ext>
              </a:extLst>
            </p:cNvPr>
            <p:cNvGrpSpPr/>
            <p:nvPr/>
          </p:nvGrpSpPr>
          <p:grpSpPr>
            <a:xfrm>
              <a:off x="9531865" y="1436138"/>
              <a:ext cx="1394459" cy="1356288"/>
              <a:chOff x="8944265" y="1807887"/>
              <a:chExt cx="1684020" cy="1637922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FD3029DE-9891-4E56-8A8A-8B6E833C3FFD}"/>
                  </a:ext>
                </a:extLst>
              </p:cNvPr>
              <p:cNvSpPr txBox="1"/>
              <p:nvPr/>
            </p:nvSpPr>
            <p:spPr>
              <a:xfrm>
                <a:off x="8944265" y="2776773"/>
                <a:ext cx="1684020" cy="669036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accent1"/>
                    </a:solidFill>
                  </a:rPr>
                  <a:t>Google Cloud Platform</a:t>
                </a:r>
              </a:p>
            </p:txBody>
          </p:sp>
          <p:pic>
            <p:nvPicPr>
              <p:cNvPr id="3074" name="Picture 2" descr="GCP 자격증이란?">
                <a:extLst>
                  <a:ext uri="{FF2B5EF4-FFF2-40B4-BE49-F238E27FC236}">
                    <a16:creationId xmlns:a16="http://schemas.microsoft.com/office/drawing/2014/main" id="{9EBA7D3C-166E-4752-A38D-CB05DBA4593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567" t="12355" r="30536" b="32150"/>
              <a:stretch/>
            </p:blipFill>
            <p:spPr bwMode="auto">
              <a:xfrm>
                <a:off x="9222245" y="1807887"/>
                <a:ext cx="1128060" cy="10210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0D92089-C871-410C-B952-0B535E28E68D}"/>
                </a:ext>
              </a:extLst>
            </p:cNvPr>
            <p:cNvGrpSpPr/>
            <p:nvPr/>
          </p:nvGrpSpPr>
          <p:grpSpPr>
            <a:xfrm>
              <a:off x="9531865" y="3376325"/>
              <a:ext cx="1394460" cy="1130064"/>
              <a:chOff x="8944265" y="3586196"/>
              <a:chExt cx="1684020" cy="1364722"/>
            </a:xfrm>
          </p:grpSpPr>
          <p:pic>
            <p:nvPicPr>
              <p:cNvPr id="3078" name="Picture 6" descr="InfluxDB: Introduction">
                <a:extLst>
                  <a:ext uri="{FF2B5EF4-FFF2-40B4-BE49-F238E27FC236}">
                    <a16:creationId xmlns:a16="http://schemas.microsoft.com/office/drawing/2014/main" id="{C425B713-6DF1-4181-B1D6-988ACD80EF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34" r="23486"/>
              <a:stretch/>
            </p:blipFill>
            <p:spPr bwMode="auto">
              <a:xfrm>
                <a:off x="9269137" y="3586196"/>
                <a:ext cx="1034276" cy="10386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8D80B0A-04E5-48AA-858B-465ABEE0403E}"/>
                  </a:ext>
                </a:extLst>
              </p:cNvPr>
              <p:cNvSpPr txBox="1"/>
              <p:nvPr/>
            </p:nvSpPr>
            <p:spPr>
              <a:xfrm>
                <a:off x="8944265" y="4560648"/>
                <a:ext cx="1684020" cy="390270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 err="1">
                    <a:solidFill>
                      <a:schemeClr val="accent1"/>
                    </a:solidFill>
                  </a:rPr>
                  <a:t>InfluxDB</a:t>
                </a:r>
                <a:endParaRPr lang="en-US" sz="15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5B1F280-93D5-4B00-939A-CE8A4FDBDF88}"/>
                </a:ext>
              </a:extLst>
            </p:cNvPr>
            <p:cNvGrpSpPr/>
            <p:nvPr/>
          </p:nvGrpSpPr>
          <p:grpSpPr>
            <a:xfrm>
              <a:off x="9531866" y="4726237"/>
              <a:ext cx="1394459" cy="1039877"/>
              <a:chOff x="8944265" y="5152020"/>
              <a:chExt cx="1684020" cy="1255808"/>
            </a:xfrm>
          </p:grpSpPr>
          <p:pic>
            <p:nvPicPr>
              <p:cNvPr id="3076" name="Picture 4" descr="Grafana, Loki, Tempo의 라이센스가 AGPL이 되면 무슨 영향을 받을까? :: Outsider's Dev Story">
                <a:extLst>
                  <a:ext uri="{FF2B5EF4-FFF2-40B4-BE49-F238E27FC236}">
                    <a16:creationId xmlns:a16="http://schemas.microsoft.com/office/drawing/2014/main" id="{3AEE08F9-19F4-48AB-B66D-5A0F398062D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745" r="8872" b="22000"/>
              <a:stretch/>
            </p:blipFill>
            <p:spPr bwMode="auto">
              <a:xfrm>
                <a:off x="9326666" y="5152020"/>
                <a:ext cx="919219" cy="9098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AFD5F49-F3C0-4378-B7E4-BE06D4B1C195}"/>
                  </a:ext>
                </a:extLst>
              </p:cNvPr>
              <p:cNvSpPr txBox="1"/>
              <p:nvPr/>
            </p:nvSpPr>
            <p:spPr>
              <a:xfrm>
                <a:off x="8944265" y="6017558"/>
                <a:ext cx="1684020" cy="390270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>
                    <a:solidFill>
                      <a:schemeClr val="accent1"/>
                    </a:solidFill>
                  </a:rPr>
                  <a:t>Grafana</a:t>
                </a:r>
              </a:p>
            </p:txBody>
          </p:sp>
        </p:grp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208A687-1845-4FD6-BF82-628987F52516}"/>
                </a:ext>
              </a:extLst>
            </p:cNvPr>
            <p:cNvCxnSpPr>
              <a:cxnSpLocks/>
            </p:cNvCxnSpPr>
            <p:nvPr/>
          </p:nvCxnSpPr>
          <p:spPr>
            <a:xfrm>
              <a:off x="4546480" y="2824713"/>
              <a:ext cx="1" cy="332114"/>
            </a:xfrm>
            <a:prstGeom prst="straightConnector1">
              <a:avLst/>
            </a:prstGeom>
            <a:ln w="57150" cap="rnd">
              <a:solidFill>
                <a:schemeClr val="bg1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6D9E750-E947-4372-AD15-798D4BB03558}"/>
                </a:ext>
              </a:extLst>
            </p:cNvPr>
            <p:cNvCxnSpPr>
              <a:cxnSpLocks/>
            </p:cNvCxnSpPr>
            <p:nvPr/>
          </p:nvCxnSpPr>
          <p:spPr>
            <a:xfrm>
              <a:off x="4546480" y="4560254"/>
              <a:ext cx="1" cy="332114"/>
            </a:xfrm>
            <a:prstGeom prst="straightConnector1">
              <a:avLst/>
            </a:prstGeom>
            <a:ln w="57150" cap="rnd">
              <a:solidFill>
                <a:schemeClr val="bg1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593FD8C-031A-422E-8733-6A19290F8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7376" y="5456944"/>
              <a:ext cx="664227" cy="1"/>
            </a:xfrm>
            <a:prstGeom prst="straightConnector1">
              <a:avLst/>
            </a:prstGeom>
            <a:ln w="57150" cap="rnd">
              <a:solidFill>
                <a:schemeClr val="bg1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9614-08CF-4B59-84BA-7EF919119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C3AAB-7852-4A1B-AA78-02E43A2524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F6854-6813-4FC8-8405-C712DBFC4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17D00-1D17-4C89-80D5-DBCBD4F7C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입출력 등의 동작이 사용자에 의해 제어될 수 있는</a:t>
            </a:r>
            <a:r>
              <a:rPr lang="en-US" altLang="ko-KR" dirty="0"/>
              <a:t> </a:t>
            </a:r>
            <a:r>
              <a:rPr lang="ko-KR" altLang="en-US" dirty="0"/>
              <a:t>인터페이스</a:t>
            </a:r>
            <a:endParaRPr lang="en-US" altLang="ko-KR" dirty="0"/>
          </a:p>
          <a:p>
            <a:r>
              <a:rPr lang="ko-KR" altLang="en-US" dirty="0"/>
              <a:t>전기 신호로 외부 모듈과 통신하는 역할</a:t>
            </a:r>
            <a:endParaRPr lang="en-US" altLang="ko-KR" dirty="0"/>
          </a:p>
          <a:p>
            <a:r>
              <a:rPr lang="en-US" altLang="ko-KR" dirty="0"/>
              <a:t>2 x 20</a:t>
            </a:r>
            <a:r>
              <a:rPr lang="ko-KR" altLang="en-US" dirty="0"/>
              <a:t>개로 총 </a:t>
            </a:r>
            <a:r>
              <a:rPr lang="en-US" altLang="ko-KR" dirty="0"/>
              <a:t>40</a:t>
            </a:r>
            <a:r>
              <a:rPr lang="ko-KR" altLang="en-US" dirty="0"/>
              <a:t>개의 핀이 내장</a:t>
            </a:r>
            <a:endParaRPr lang="en-US" altLang="ko-KR" dirty="0"/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시리얼 통신 방식 중 한가지인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SPI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를 사용</a:t>
            </a:r>
            <a:endParaRPr lang="en-US" altLang="ko-KR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en-US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MOSI : master out slave in, Raspberry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출력</a:t>
            </a:r>
            <a:endParaRPr lang="en-US" altLang="ko-KR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MISO : master in slave out, Raspberry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입력</a:t>
            </a:r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CLK : clock,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동기화</a:t>
            </a:r>
            <a:endParaRPr lang="en-US" altLang="ko-KR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CE0 : chip enable, slave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장치 선택</a:t>
            </a:r>
            <a:endParaRPr lang="en-US" altLang="ko-KR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18A6A5-1716-4AB3-911E-35D42CD622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</a:t>
            </a:fld>
            <a:endParaRPr lang="ko-KR" alt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97976F-D9EE-403E-B4D2-93F55D353F29}"/>
              </a:ext>
            </a:extLst>
          </p:cNvPr>
          <p:cNvGrpSpPr/>
          <p:nvPr/>
        </p:nvGrpSpPr>
        <p:grpSpPr>
          <a:xfrm>
            <a:off x="7997347" y="1982261"/>
            <a:ext cx="3335337" cy="4447115"/>
            <a:chOff x="7863997" y="1837189"/>
            <a:chExt cx="3557645" cy="474352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41CF71F-7270-4392-8E62-409269A4B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3997" y="1837189"/>
              <a:ext cx="3557645" cy="4743526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C8FFC34-5314-4AAD-A588-CEBB3993EFAB}"/>
                </a:ext>
              </a:extLst>
            </p:cNvPr>
            <p:cNvSpPr/>
            <p:nvPr/>
          </p:nvSpPr>
          <p:spPr>
            <a:xfrm>
              <a:off x="7863997" y="1929468"/>
              <a:ext cx="3419196" cy="45216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2C0AF011-2188-4701-A396-8E4E177C1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05054"/>
              </p:ext>
            </p:extLst>
          </p:nvPr>
        </p:nvGraphicFramePr>
        <p:xfrm>
          <a:off x="9365967" y="4067175"/>
          <a:ext cx="474648" cy="79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324">
                  <a:extLst>
                    <a:ext uri="{9D8B030D-6E8A-4147-A177-3AD203B41FA5}">
                      <a16:colId xmlns:a16="http://schemas.microsoft.com/office/drawing/2014/main" val="929715101"/>
                    </a:ext>
                  </a:extLst>
                </a:gridCol>
                <a:gridCol w="237324">
                  <a:extLst>
                    <a:ext uri="{9D8B030D-6E8A-4147-A177-3AD203B41FA5}">
                      <a16:colId xmlns:a16="http://schemas.microsoft.com/office/drawing/2014/main" val="2132364891"/>
                    </a:ext>
                  </a:extLst>
                </a:gridCol>
              </a:tblGrid>
              <a:tr h="19859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90535" marR="90535">
                    <a:lnL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90535" marR="90535">
                    <a:lnL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2514278"/>
                  </a:ext>
                </a:extLst>
              </a:tr>
              <a:tr h="19859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90535" marR="90535">
                    <a:lnL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90535" marR="90535">
                    <a:lnL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6454771"/>
                  </a:ext>
                </a:extLst>
              </a:tr>
              <a:tr h="19859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90535" marR="90535">
                    <a:lnL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90535" marR="90535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7069832"/>
                  </a:ext>
                </a:extLst>
              </a:tr>
              <a:tr h="19859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90535" marR="9053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90535" marR="90535">
                    <a:lnL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CF4E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0322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916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A5062-1408-40DA-AEE0-54589BB50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Enable SPI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AB205-37AF-467A-BA26-27B47BA51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기본적으로 비활성화된 </a:t>
            </a:r>
            <a:r>
              <a:rPr lang="en-US" altLang="ko-KR" dirty="0"/>
              <a:t>SPI</a:t>
            </a:r>
            <a:r>
              <a:rPr lang="ko-KR" altLang="en-US" dirty="0"/>
              <a:t>를 활성화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79D79-E416-47C9-BC88-F846DE8B5C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FE4B10-9581-43AE-8708-0186B59287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84" t="34535" r="28841" b="36686"/>
          <a:stretch/>
        </p:blipFill>
        <p:spPr>
          <a:xfrm>
            <a:off x="537769" y="2978244"/>
            <a:ext cx="5426804" cy="21763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195C3A-10DF-4287-B064-8B6E247BD4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83" r="73594" b="67673"/>
          <a:stretch/>
        </p:blipFill>
        <p:spPr>
          <a:xfrm>
            <a:off x="537768" y="2557043"/>
            <a:ext cx="3314182" cy="2053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D9F222-025A-4C17-B007-D53A821AE5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84" t="34536" r="28840" b="36685"/>
          <a:stretch/>
        </p:blipFill>
        <p:spPr>
          <a:xfrm>
            <a:off x="6227428" y="2978244"/>
            <a:ext cx="5426804" cy="217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66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51381-2DD1-44B1-815B-6143C6BE3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9BF4D-6C9C-4954-8229-24F254A74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git, python, pip, RPI.GPIO </a:t>
            </a:r>
            <a:r>
              <a:rPr lang="ko-KR" altLang="en-US" dirty="0"/>
              <a:t>설치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E10235-5417-434C-96BD-1BD0537E34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</a:t>
            </a:fld>
            <a:endParaRPr lang="ko-KR" alt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4096428-6B7C-45AF-87E7-DF08221BC851}"/>
              </a:ext>
            </a:extLst>
          </p:cNvPr>
          <p:cNvGrpSpPr/>
          <p:nvPr/>
        </p:nvGrpSpPr>
        <p:grpSpPr>
          <a:xfrm>
            <a:off x="522507" y="2138271"/>
            <a:ext cx="11146985" cy="4103139"/>
            <a:chOff x="522507" y="2138271"/>
            <a:chExt cx="11146985" cy="410313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2DFC31D-CA68-40A3-A06B-C42C930079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612" b="48889"/>
            <a:stretch/>
          </p:blipFill>
          <p:spPr>
            <a:xfrm>
              <a:off x="522508" y="2138272"/>
              <a:ext cx="11146984" cy="69762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F09C61D-F4A9-4A45-88A2-B4F7425C37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1156" b="5726"/>
            <a:stretch/>
          </p:blipFill>
          <p:spPr>
            <a:xfrm>
              <a:off x="522508" y="2835900"/>
              <a:ext cx="11146984" cy="153613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536DB16-BC47-4A0D-A402-02CF88BA60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5933" b="5932"/>
            <a:stretch/>
          </p:blipFill>
          <p:spPr>
            <a:xfrm>
              <a:off x="522508" y="4372037"/>
              <a:ext cx="11146984" cy="1869373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F5712749-1472-4E5E-BDE8-6F4F19143B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583" r="87372" b="67673"/>
            <a:stretch/>
          </p:blipFill>
          <p:spPr>
            <a:xfrm>
              <a:off x="522507" y="2138271"/>
              <a:ext cx="1331694" cy="17250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45727B2C-41F3-446D-B320-49F29BF204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583" r="87372" b="67673"/>
            <a:stretch/>
          </p:blipFill>
          <p:spPr>
            <a:xfrm>
              <a:off x="522507" y="4365542"/>
              <a:ext cx="1331693" cy="17250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4164BC9F-77FB-43C9-9FAD-F60F95DF02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583" r="87372" b="67673"/>
            <a:stretch/>
          </p:blipFill>
          <p:spPr>
            <a:xfrm>
              <a:off x="522507" y="6035206"/>
              <a:ext cx="1331693" cy="17250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C8925B1E-61FA-4922-AB95-37D5AFF590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63" t="40612" b="56792"/>
            <a:stretch/>
          </p:blipFill>
          <p:spPr>
            <a:xfrm>
              <a:off x="1808480" y="2138271"/>
              <a:ext cx="9490172" cy="17250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710CE09-9E3C-4895-893A-C12CCA1E72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63" t="65861" b="31471"/>
            <a:stretch/>
          </p:blipFill>
          <p:spPr>
            <a:xfrm>
              <a:off x="1808480" y="4378532"/>
              <a:ext cx="9490172" cy="177285"/>
            </a:xfrm>
            <a:prstGeom prst="rect">
              <a:avLst/>
            </a:prstGeom>
          </p:spPr>
        </p:pic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0919645-69CD-4FEA-9D06-CA6FC6E01C99}"/>
                </a:ext>
              </a:extLst>
            </p:cNvPr>
            <p:cNvSpPr/>
            <p:nvPr/>
          </p:nvSpPr>
          <p:spPr>
            <a:xfrm>
              <a:off x="1808480" y="6035206"/>
              <a:ext cx="566420" cy="172503"/>
            </a:xfrm>
            <a:prstGeom prst="rect">
              <a:avLst/>
            </a:prstGeom>
            <a:solidFill>
              <a:srgbClr val="E5E9F0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BC5E55-C9B8-45B5-8407-5F8594323D4F}"/>
                </a:ext>
              </a:extLst>
            </p:cNvPr>
            <p:cNvSpPr/>
            <p:nvPr/>
          </p:nvSpPr>
          <p:spPr>
            <a:xfrm>
              <a:off x="522508" y="2138273"/>
              <a:ext cx="11146984" cy="223376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4FEA8E-6C4D-41F2-8947-6A4C09C53F46}"/>
                </a:ext>
              </a:extLst>
            </p:cNvPr>
            <p:cNvSpPr/>
            <p:nvPr/>
          </p:nvSpPr>
          <p:spPr>
            <a:xfrm>
              <a:off x="522509" y="4372037"/>
              <a:ext cx="11146983" cy="18693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790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BAF48-218F-4B1E-999B-93CE7FBB1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31F99-7333-47C8-8049-3951EC52B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조도센서</a:t>
            </a:r>
            <a:r>
              <a:rPr lang="en-US" altLang="ko-KR" dirty="0"/>
              <a:t>(</a:t>
            </a:r>
            <a:r>
              <a:rPr lang="en-US" altLang="ko-KR" dirty="0" err="1"/>
              <a:t>Photoregister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조도 값에 따라서 저항이 변하는 가변저항</a:t>
            </a:r>
            <a:endParaRPr lang="en-US" altLang="ko-KR" dirty="0"/>
          </a:p>
          <a:p>
            <a:pPr lvl="1"/>
            <a:r>
              <a:rPr lang="ko-KR" altLang="en-US" dirty="0"/>
              <a:t>저항 값은 밝기 값에 반비례</a:t>
            </a:r>
            <a:endParaRPr lang="en-US" altLang="ko-KR" dirty="0"/>
          </a:p>
          <a:p>
            <a:pPr lvl="1"/>
            <a:r>
              <a:rPr lang="ko-KR" altLang="en-US" dirty="0"/>
              <a:t>아날로그 값을 디지털 값으로 변환하는 과정이 필요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52E76-60E8-46DB-8BCC-D1444653DC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10244" name="Picture 4" descr="아두이노 예제 8. 조도센서로 led 제어하기 - 코딩런">
            <a:extLst>
              <a:ext uri="{FF2B5EF4-FFF2-40B4-BE49-F238E27FC236}">
                <a16:creationId xmlns:a16="http://schemas.microsoft.com/office/drawing/2014/main" id="{F95141C4-2047-4011-B9DF-35D702DA4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3611" y="3747401"/>
            <a:ext cx="28575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85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PIN Lab. Template 2017">
  <a:themeElements>
    <a:clrScheme name="RTILightColorsv1">
      <a:dk1>
        <a:srgbClr val="000000"/>
      </a:dk1>
      <a:lt1>
        <a:srgbClr val="FFFFFF"/>
      </a:lt1>
      <a:dk2>
        <a:srgbClr val="E7DEC9"/>
      </a:dk2>
      <a:lt2>
        <a:srgbClr val="4F271C"/>
      </a:lt2>
      <a:accent1>
        <a:srgbClr val="0070C0"/>
      </a:accent1>
      <a:accent2>
        <a:srgbClr val="FF6600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00B050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  <a:effectLst>
          <a:outerShdw blurRad="40000" dist="23000" dir="5400000" rotWithShape="0">
            <a:srgbClr val="000000">
              <a:alpha val="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PIN Lab. Template 2017">
  <a:themeElements>
    <a:clrScheme name="RTILightColorsv1">
      <a:dk1>
        <a:srgbClr val="000000"/>
      </a:dk1>
      <a:lt1>
        <a:srgbClr val="FFFFFF"/>
      </a:lt1>
      <a:dk2>
        <a:srgbClr val="E7DEC9"/>
      </a:dk2>
      <a:lt2>
        <a:srgbClr val="4F271C"/>
      </a:lt2>
      <a:accent1>
        <a:srgbClr val="0070C0"/>
      </a:accent1>
      <a:accent2>
        <a:srgbClr val="FF6600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00B050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RTI White Template 2015 - Wide.potx</Template>
  <TotalTime>80747</TotalTime>
  <Words>807</Words>
  <Application>Microsoft Office PowerPoint</Application>
  <PresentationFormat>Widescreen</PresentationFormat>
  <Paragraphs>220</Paragraphs>
  <Slides>37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Calibri</vt:lpstr>
      <vt:lpstr>Arial</vt:lpstr>
      <vt:lpstr>HYHeadLine-Medium</vt:lpstr>
      <vt:lpstr>Bahnschrift Light Condensed</vt:lpstr>
      <vt:lpstr>PIN Lab. Template 2017</vt:lpstr>
      <vt:lpstr>1_PIN Lab. Template 2017</vt:lpstr>
      <vt:lpstr>TCP/IP 기반 패킷 기록 프로그램 구현</vt:lpstr>
      <vt:lpstr>Table of Contents</vt:lpstr>
      <vt:lpstr>Architecture</vt:lpstr>
      <vt:lpstr>Architecture</vt:lpstr>
      <vt:lpstr>Raspberry Pi 4</vt:lpstr>
      <vt:lpstr>GPIO</vt:lpstr>
      <vt:lpstr>Enable SPI</vt:lpstr>
      <vt:lpstr>Package</vt:lpstr>
      <vt:lpstr>Sensor</vt:lpstr>
      <vt:lpstr>MCP3208 ADC</vt:lpstr>
      <vt:lpstr>Circuit Board</vt:lpstr>
      <vt:lpstr>Execution</vt:lpstr>
      <vt:lpstr>Arduino Uno</vt:lpstr>
      <vt:lpstr>Arduino IDE</vt:lpstr>
      <vt:lpstr>SoftwareSerial</vt:lpstr>
      <vt:lpstr>Bluetooth Module</vt:lpstr>
      <vt:lpstr>Circuit Board</vt:lpstr>
      <vt:lpstr>Nvidia Jetson Nano</vt:lpstr>
      <vt:lpstr>Google Cloud Platform</vt:lpstr>
      <vt:lpstr>InfluxDB (1/2)</vt:lpstr>
      <vt:lpstr>InfluxDB (2/2)</vt:lpstr>
      <vt:lpstr>REST API (1/2)</vt:lpstr>
      <vt:lpstr>REST API (2/2)</vt:lpstr>
      <vt:lpstr>Grafana (1/2)</vt:lpstr>
      <vt:lpstr>Grafana (2/2)</vt:lpstr>
      <vt:lpstr>Integration (1/3)</vt:lpstr>
      <vt:lpstr>Integration (2/3)</vt:lpstr>
      <vt:lpstr>Integration (3/3)</vt:lpstr>
      <vt:lpstr>Source Code</vt:lpstr>
      <vt:lpstr>Raspberry Pi 4 (1/2)</vt:lpstr>
      <vt:lpstr>Raspberry Pi 4 (2/2)</vt:lpstr>
      <vt:lpstr>Arduino Uno (1/2)</vt:lpstr>
      <vt:lpstr>Arduino Uno (2/2)</vt:lpstr>
      <vt:lpstr>Nvidia Jetson Nano (1/3)</vt:lpstr>
      <vt:lpstr>Nvidia Jetson Nano (2/3)</vt:lpstr>
      <vt:lpstr>Nvidia Jetson Nano (3/3)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 Lab.</dc:title>
  <dc:creator>PIN Lab.</dc:creator>
  <cp:lastModifiedBy>김 호중</cp:lastModifiedBy>
  <cp:revision>1791</cp:revision>
  <cp:lastPrinted>2022-12-15T07:08:37Z</cp:lastPrinted>
  <dcterms:created xsi:type="dcterms:W3CDTF">2014-09-12T18:39:10Z</dcterms:created>
  <dcterms:modified xsi:type="dcterms:W3CDTF">2022-12-16T02:28:49Z</dcterms:modified>
</cp:coreProperties>
</file>